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69" r:id="rId2"/>
    <p:sldId id="268" r:id="rId3"/>
    <p:sldId id="270" r:id="rId4"/>
    <p:sldId id="276" r:id="rId5"/>
    <p:sldId id="278" r:id="rId6"/>
    <p:sldId id="275" r:id="rId7"/>
    <p:sldId id="264" r:id="rId8"/>
    <p:sldId id="286" r:id="rId9"/>
    <p:sldId id="287" r:id="rId10"/>
    <p:sldId id="288" r:id="rId11"/>
    <p:sldId id="289" r:id="rId12"/>
    <p:sldId id="261" r:id="rId13"/>
    <p:sldId id="258" r:id="rId14"/>
    <p:sldId id="259" r:id="rId15"/>
    <p:sldId id="262" r:id="rId16"/>
    <p:sldId id="284" r:id="rId17"/>
    <p:sldId id="260" r:id="rId18"/>
    <p:sldId id="273" r:id="rId19"/>
    <p:sldId id="279" r:id="rId20"/>
    <p:sldId id="282" r:id="rId21"/>
    <p:sldId id="283" r:id="rId22"/>
    <p:sldId id="272" r:id="rId23"/>
    <p:sldId id="263" r:id="rId24"/>
    <p:sldId id="295" r:id="rId25"/>
    <p:sldId id="291" r:id="rId26"/>
    <p:sldId id="296" r:id="rId27"/>
    <p:sldId id="294" r:id="rId28"/>
    <p:sldId id="265" r:id="rId29"/>
    <p:sldId id="266" r:id="rId30"/>
    <p:sldId id="292"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84" d="100"/>
          <a:sy n="84" d="100"/>
        </p:scale>
        <p:origin x="-1512" y="-360"/>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736"/>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FEE617-66EA-A540-9ACF-03BDA70A2154}" type="datetimeFigureOut">
              <a:rPr lang="en-US" smtClean="0"/>
              <a:t>8/4/13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E4A9DD6-70A0-3349-BC70-AAACB3CBA7A3}" type="slidenum">
              <a:rPr lang="en-US" smtClean="0"/>
              <a:t>‹#›</a:t>
            </a:fld>
            <a:endParaRPr lang="en-US"/>
          </a:p>
        </p:txBody>
      </p:sp>
    </p:spTree>
    <p:extLst>
      <p:ext uri="{BB962C8B-B14F-4D97-AF65-F5344CB8AC3E}">
        <p14:creationId xmlns:p14="http://schemas.microsoft.com/office/powerpoint/2010/main" val="5785192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42A2DF-8E9B-4C43-A601-A7D2311FFA6C}" type="datetimeFigureOut">
              <a:rPr lang="en-US" smtClean="0"/>
              <a:t>8/4/13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D9104F-307E-FF48-9A14-5D3AB5AF4825}" type="slidenum">
              <a:rPr lang="en-US" smtClean="0"/>
              <a:t>‹#›</a:t>
            </a:fld>
            <a:endParaRPr lang="en-US"/>
          </a:p>
        </p:txBody>
      </p:sp>
    </p:spTree>
    <p:extLst>
      <p:ext uri="{BB962C8B-B14F-4D97-AF65-F5344CB8AC3E}">
        <p14:creationId xmlns:p14="http://schemas.microsoft.com/office/powerpoint/2010/main" val="72908373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the experience of attendees using</a:t>
            </a:r>
            <a:r>
              <a:rPr lang="en-US" baseline="0" dirty="0" smtClean="0"/>
              <a:t> either “R” or some data repository?  Using any scripted language for analysis, as opposed to GUI-driven application?</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1</a:t>
            </a:fld>
            <a:endParaRPr lang="en-US"/>
          </a:p>
        </p:txBody>
      </p:sp>
    </p:spTree>
    <p:extLst>
      <p:ext uri="{BB962C8B-B14F-4D97-AF65-F5344CB8AC3E}">
        <p14:creationId xmlns:p14="http://schemas.microsoft.com/office/powerpoint/2010/main" val="33750921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24</a:t>
            </a:fld>
            <a:endParaRPr lang="en-US"/>
          </a:p>
        </p:txBody>
      </p:sp>
    </p:spTree>
    <p:extLst>
      <p:ext uri="{BB962C8B-B14F-4D97-AF65-F5344CB8AC3E}">
        <p14:creationId xmlns:p14="http://schemas.microsoft.com/office/powerpoint/2010/main" val="4107539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basically:  Too</a:t>
            </a:r>
            <a:r>
              <a:rPr lang="en-US" baseline="0" dirty="0" smtClean="0"/>
              <a:t> busy</a:t>
            </a:r>
            <a:r>
              <a:rPr lang="en-US" dirty="0" smtClean="0"/>
              <a:t>; too difficult; no benefit, too weird,</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25</a:t>
            </a:fld>
            <a:endParaRPr lang="en-US"/>
          </a:p>
        </p:txBody>
      </p:sp>
    </p:spTree>
    <p:extLst>
      <p:ext uri="{BB962C8B-B14F-4D97-AF65-F5344CB8AC3E}">
        <p14:creationId xmlns:p14="http://schemas.microsoft.com/office/powerpoint/2010/main" val="41075396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26</a:t>
            </a:fld>
            <a:endParaRPr lang="en-US"/>
          </a:p>
        </p:txBody>
      </p:sp>
    </p:spTree>
    <p:extLst>
      <p:ext uri="{BB962C8B-B14F-4D97-AF65-F5344CB8AC3E}">
        <p14:creationId xmlns:p14="http://schemas.microsoft.com/office/powerpoint/2010/main" val="4107539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basically:  Too</a:t>
            </a:r>
            <a:r>
              <a:rPr lang="en-US" baseline="0" dirty="0" smtClean="0"/>
              <a:t> busy</a:t>
            </a:r>
            <a:r>
              <a:rPr lang="en-US" dirty="0" smtClean="0"/>
              <a:t>; too difficult; no benefit, too weird,</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27</a:t>
            </a:fld>
            <a:endParaRPr lang="en-US"/>
          </a:p>
        </p:txBody>
      </p:sp>
    </p:spTree>
    <p:extLst>
      <p:ext uri="{BB962C8B-B14F-4D97-AF65-F5344CB8AC3E}">
        <p14:creationId xmlns:p14="http://schemas.microsoft.com/office/powerpoint/2010/main" val="4107539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 TFLOPS</a:t>
            </a:r>
            <a:r>
              <a:rPr lang="en-US" baseline="0" dirty="0" smtClean="0"/>
              <a:t> on the desktop today; ~35 PFLOPS on HPC</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7</a:t>
            </a:fld>
            <a:endParaRPr lang="en-US"/>
          </a:p>
        </p:txBody>
      </p:sp>
    </p:spTree>
    <p:extLst>
      <p:ext uri="{BB962C8B-B14F-4D97-AF65-F5344CB8AC3E}">
        <p14:creationId xmlns:p14="http://schemas.microsoft.com/office/powerpoint/2010/main" val="231166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to scientific</a:t>
            </a:r>
            <a:r>
              <a:rPr lang="en-US" baseline="0" dirty="0" smtClean="0"/>
              <a:t> research results should be unfettered, and there is now some discussion that it should even be considered a basic “human right”</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13</a:t>
            </a:fld>
            <a:endParaRPr lang="en-US"/>
          </a:p>
        </p:txBody>
      </p:sp>
    </p:spTree>
    <p:extLst>
      <p:ext uri="{BB962C8B-B14F-4D97-AF65-F5344CB8AC3E}">
        <p14:creationId xmlns:p14="http://schemas.microsoft.com/office/powerpoint/2010/main" val="1047634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Data means providing all the data that support</a:t>
            </a:r>
            <a:r>
              <a:rPr lang="en-US" baseline="0" dirty="0" smtClean="0"/>
              <a:t> any findings that you report on, and potentially additional data that might be of interest or use to someone else exploring nature</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14</a:t>
            </a:fld>
            <a:endParaRPr lang="en-US"/>
          </a:p>
        </p:txBody>
      </p:sp>
    </p:spTree>
    <p:extLst>
      <p:ext uri="{BB962C8B-B14F-4D97-AF65-F5344CB8AC3E}">
        <p14:creationId xmlns:p14="http://schemas.microsoft.com/office/powerpoint/2010/main" val="3705799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FOSS enables scientists</a:t>
            </a:r>
            <a:r>
              <a:rPr lang="en-US" baseline="0" dirty="0" smtClean="0"/>
              <a:t> and/or citizens to participate in research, regardless of their financial circumstances, if they have a computer</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15</a:t>
            </a:fld>
            <a:endParaRPr lang="en-US"/>
          </a:p>
        </p:txBody>
      </p:sp>
    </p:spTree>
    <p:extLst>
      <p:ext uri="{BB962C8B-B14F-4D97-AF65-F5344CB8AC3E}">
        <p14:creationId xmlns:p14="http://schemas.microsoft.com/office/powerpoint/2010/main" val="3692319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environment for collaborative code development</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16</a:t>
            </a:fld>
            <a:endParaRPr lang="en-US"/>
          </a:p>
        </p:txBody>
      </p:sp>
    </p:spTree>
    <p:extLst>
      <p:ext uri="{BB962C8B-B14F-4D97-AF65-F5344CB8AC3E}">
        <p14:creationId xmlns:p14="http://schemas.microsoft.com/office/powerpoint/2010/main" val="267357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DataONE is a federated data network built to improve access to Earth science data, and to support science by: </a:t>
            </a:r>
          </a:p>
          <a:p>
            <a:pPr marL="514350" indent="-514350">
              <a:buAutoNum type="arabicParenBoth"/>
            </a:pPr>
            <a:r>
              <a:rPr lang="en-US" dirty="0" smtClean="0"/>
              <a:t>engaging the relevant science, data, and policy communities; </a:t>
            </a:r>
          </a:p>
          <a:p>
            <a:pPr marL="514350" indent="-514350">
              <a:buAutoNum type="arabicParenBoth"/>
            </a:pPr>
            <a:r>
              <a:rPr lang="en-US" dirty="0" smtClean="0"/>
              <a:t>facilitating easy, secure, and persistent storage of data; and </a:t>
            </a:r>
          </a:p>
          <a:p>
            <a:pPr marL="514350" indent="-514350">
              <a:buAutoNum type="arabicParenBoth"/>
            </a:pPr>
            <a:r>
              <a:rPr lang="en-US" dirty="0" smtClean="0"/>
              <a:t>disseminating integrated and user-friendly tools for data discovery, analysis, visualization, and decision-making. </a:t>
            </a:r>
          </a:p>
          <a:p>
            <a:endParaRPr lang="en-US" dirty="0" smtClean="0"/>
          </a:p>
          <a:p>
            <a:r>
              <a:rPr lang="en-US" dirty="0" smtClean="0"/>
              <a:t>There</a:t>
            </a:r>
            <a:r>
              <a:rPr lang="en-US" baseline="0" dirty="0" smtClean="0"/>
              <a:t> are three principal components:</a:t>
            </a:r>
          </a:p>
          <a:p>
            <a:pPr marL="228600" indent="-228600">
              <a:buAutoNum type="arabicParenBoth"/>
            </a:pPr>
            <a:r>
              <a:rPr lang="en-US" baseline="0" dirty="0" smtClean="0"/>
              <a:t>Member Nodes which include a diverse array of data centers and repositories that are associated with national and international agencies and research networks, universities, libraries, etc.</a:t>
            </a:r>
          </a:p>
          <a:p>
            <a:pPr marL="228600" indent="-228600">
              <a:buAutoNum type="arabicParenBoth"/>
            </a:pPr>
            <a:r>
              <a:rPr lang="en-US" baseline="0" dirty="0" smtClean="0"/>
              <a:t>Coordinating Nodes which support data replication across Member Nodes (i.e., data centers) as well as network wide services like 24/7 access to metadata at the CNs, indexing and rapid search and discovery, etc.</a:t>
            </a:r>
          </a:p>
          <a:p>
            <a:pPr marL="228600" indent="-228600">
              <a:buAutoNum type="arabicParenBoth"/>
            </a:pPr>
            <a:r>
              <a:rPr lang="en-US" baseline="0" dirty="0" smtClean="0"/>
              <a:t> Am Investigator Toolkit that includes tools that are widely used by scientists,  The tools are coupled with the DataONE resources so that it is, for example, possible to seamlessly and transparently access data at Member Nodes through the tool of your choice.</a:t>
            </a:r>
          </a:p>
          <a:p>
            <a:endParaRPr lang="en-US" dirty="0"/>
          </a:p>
        </p:txBody>
      </p:sp>
      <p:sp>
        <p:nvSpPr>
          <p:cNvPr id="4" name="Slide Number Placeholder 3"/>
          <p:cNvSpPr>
            <a:spLocks noGrp="1"/>
          </p:cNvSpPr>
          <p:nvPr>
            <p:ph type="sldNum" sz="quarter" idx="10"/>
          </p:nvPr>
        </p:nvSpPr>
        <p:spPr/>
        <p:txBody>
          <a:bodyPr/>
          <a:lstStyle/>
          <a:p>
            <a:fld id="{E63BDE55-E386-4641-8667-096291CCF120}"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basically:  Too</a:t>
            </a:r>
            <a:r>
              <a:rPr lang="en-US" baseline="0" dirty="0" smtClean="0"/>
              <a:t> busy</a:t>
            </a:r>
            <a:r>
              <a:rPr lang="en-US" dirty="0" smtClean="0"/>
              <a:t>; too difficult; no benefit, too weird,</a:t>
            </a:r>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21</a:t>
            </a:fld>
            <a:endParaRPr lang="en-US"/>
          </a:p>
        </p:txBody>
      </p:sp>
    </p:spTree>
    <p:extLst>
      <p:ext uri="{BB962C8B-B14F-4D97-AF65-F5344CB8AC3E}">
        <p14:creationId xmlns:p14="http://schemas.microsoft.com/office/powerpoint/2010/main" val="410753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D9104F-307E-FF48-9A14-5D3AB5AF4825}" type="slidenum">
              <a:rPr lang="en-US" smtClean="0"/>
              <a:t>23</a:t>
            </a:fld>
            <a:endParaRPr lang="en-US"/>
          </a:p>
        </p:txBody>
      </p:sp>
    </p:spTree>
    <p:extLst>
      <p:ext uri="{BB962C8B-B14F-4D97-AF65-F5344CB8AC3E}">
        <p14:creationId xmlns:p14="http://schemas.microsoft.com/office/powerpoint/2010/main" val="4107539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661D113-DC73-414B-8767-B0D70A3DA1A6}" type="datetime1">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2210082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123E7B2-A1F0-254B-BA01-D031C151EAC0}" type="datetime1">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3110099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BA19CD-2E34-3848-859C-5A35441F9D6B}" type="datetime1">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220982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04D8FD1-E8FD-6C47-BBEB-9D4092C2B396}" type="datetime1">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289911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D46602-2D83-BE41-916F-D0BFC277376C}" type="datetime1">
              <a:rPr lang="en-US" smtClean="0"/>
              <a:t>8/4/13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3038227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DAF8AB6-68DB-474F-82C5-E559FB612A1A}" type="datetime1">
              <a:rPr lang="en-US" smtClean="0"/>
              <a:t>8/4/13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776889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A53080F-595C-D545-90A2-6659FB8BF615}" type="datetime1">
              <a:rPr lang="en-US" smtClean="0"/>
              <a:t>8/4/13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1273567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6C78D4-45D4-C14A-B299-092F9E64A540}" type="datetime1">
              <a:rPr lang="en-US" smtClean="0"/>
              <a:t>8/4/13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367795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1013B01-B62D-6646-A198-CE71CA98627F}" type="datetime1">
              <a:rPr lang="en-US" smtClean="0"/>
              <a:t>8/4/13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4036123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FFF9F65-35D3-664A-9300-FB4C2B4C0A39}" type="datetime1">
              <a:rPr lang="en-US" smtClean="0"/>
              <a:t>8/4/13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949843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A91F5D-3EDD-BA4F-87FF-34E60DA24DD6}" type="datetime1">
              <a:rPr lang="en-US" smtClean="0"/>
              <a:t>8/4/13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C90952-D13A-174A-90DC-8159BCCEBD2D}" type="slidenum">
              <a:rPr lang="en-US" smtClean="0"/>
              <a:t>‹#›</a:t>
            </a:fld>
            <a:endParaRPr lang="en-US"/>
          </a:p>
        </p:txBody>
      </p:sp>
    </p:spTree>
    <p:extLst>
      <p:ext uri="{BB962C8B-B14F-4D97-AF65-F5344CB8AC3E}">
        <p14:creationId xmlns:p14="http://schemas.microsoft.com/office/powerpoint/2010/main" val="322473851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19ED39-7894-FA4B-B1CB-33C6C5B8FD6A}" type="datetime1">
              <a:rPr lang="en-US" smtClean="0"/>
              <a:t>8/4/13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C90952-D13A-174A-90DC-8159BCCEBD2D}" type="slidenum">
              <a:rPr lang="en-US" smtClean="0"/>
              <a:t>‹#›</a:t>
            </a:fld>
            <a:endParaRPr lang="en-US"/>
          </a:p>
        </p:txBody>
      </p:sp>
    </p:spTree>
    <p:extLst>
      <p:ext uri="{BB962C8B-B14F-4D97-AF65-F5344CB8AC3E}">
        <p14:creationId xmlns:p14="http://schemas.microsoft.com/office/powerpoint/2010/main" val="1166457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gif"/><Relationship Id="rId4" Type="http://schemas.openxmlformats.org/officeDocument/2006/relationships/image" Target="../media/image14.jp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png"/><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jpe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4.tif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jpeg"/><Relationship Id="rId10"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www.openscience.org/blog/?p=269"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5.gif"/><Relationship Id="rId1" Type="http://schemas.openxmlformats.org/officeDocument/2006/relationships/slideLayout" Target="../slideLayouts/slideLayout1.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ctrTitle"/>
          </p:nvPr>
        </p:nvSpPr>
        <p:spPr>
          <a:xfrm>
            <a:off x="765802" y="2368130"/>
            <a:ext cx="7772400" cy="1143000"/>
          </a:xfrm>
        </p:spPr>
        <p:txBody>
          <a:bodyPr/>
          <a:lstStyle/>
          <a:p>
            <a:pPr eaLnBrk="1" hangingPunct="1">
              <a:defRPr/>
            </a:pPr>
            <a:r>
              <a:rPr lang="en-US" sz="4000" dirty="0" smtClean="0">
                <a:cs typeface="+mj-cs"/>
              </a:rPr>
              <a:t>Conducting Open Science using </a:t>
            </a:r>
            <a:br>
              <a:rPr lang="en-US" sz="4000" dirty="0" smtClean="0">
                <a:cs typeface="+mj-cs"/>
              </a:rPr>
            </a:br>
            <a:r>
              <a:rPr lang="en-US" sz="4000" b="1" dirty="0" smtClean="0">
                <a:cs typeface="+mj-cs"/>
              </a:rPr>
              <a:t>R</a:t>
            </a:r>
            <a:r>
              <a:rPr lang="en-US" sz="4000" dirty="0" smtClean="0">
                <a:cs typeface="+mj-cs"/>
              </a:rPr>
              <a:t> and </a:t>
            </a:r>
            <a:r>
              <a:rPr lang="en-US" sz="4000" b="1" dirty="0" err="1" smtClean="0">
                <a:cs typeface="+mj-cs"/>
              </a:rPr>
              <a:t>DataONE</a:t>
            </a:r>
            <a:r>
              <a:rPr lang="en-US" sz="4000" dirty="0" smtClean="0">
                <a:cs typeface="+mj-cs"/>
              </a:rPr>
              <a:t>:</a:t>
            </a:r>
            <a:br>
              <a:rPr lang="en-US" sz="4000" dirty="0" smtClean="0">
                <a:cs typeface="+mj-cs"/>
              </a:rPr>
            </a:br>
            <a:r>
              <a:rPr lang="en-US" sz="4000" i="1" dirty="0" smtClean="0"/>
              <a:t>A Hands-on Primer</a:t>
            </a:r>
            <a:r>
              <a:rPr lang="en-US" sz="4000" i="1" dirty="0"/>
              <a:t/>
            </a:r>
            <a:br>
              <a:rPr lang="en-US" sz="4000" i="1" dirty="0"/>
            </a:br>
            <a:r>
              <a:rPr lang="en-US" sz="4000" dirty="0"/>
              <a:t/>
            </a:r>
            <a:br>
              <a:rPr lang="en-US" sz="4000" dirty="0"/>
            </a:br>
            <a:r>
              <a:rPr lang="en-US" sz="2800" dirty="0" smtClean="0"/>
              <a:t>Workshop at ESA Annual Meeting</a:t>
            </a:r>
            <a:br>
              <a:rPr lang="en-US" sz="2800" dirty="0" smtClean="0"/>
            </a:br>
            <a:r>
              <a:rPr lang="en-US" sz="2800" dirty="0" smtClean="0"/>
              <a:t>Aug 4, 2013</a:t>
            </a:r>
          </a:p>
        </p:txBody>
      </p:sp>
      <p:sp>
        <p:nvSpPr>
          <p:cNvPr id="118787" name="Rectangle 3"/>
          <p:cNvSpPr>
            <a:spLocks noGrp="1" noChangeArrowheads="1"/>
          </p:cNvSpPr>
          <p:nvPr>
            <p:ph type="subTitle" idx="1"/>
          </p:nvPr>
        </p:nvSpPr>
        <p:spPr>
          <a:xfrm>
            <a:off x="361573" y="5353300"/>
            <a:ext cx="5467941" cy="1504699"/>
          </a:xfrm>
        </p:spPr>
        <p:txBody>
          <a:bodyPr>
            <a:normAutofit/>
          </a:bodyPr>
          <a:lstStyle/>
          <a:p>
            <a:pPr algn="l" eaLnBrk="1" hangingPunct="1">
              <a:defRPr/>
            </a:pPr>
            <a:r>
              <a:rPr lang="en-US" sz="1600" dirty="0" smtClean="0">
                <a:cs typeface="+mn-cs"/>
              </a:rPr>
              <a:t>Matt </a:t>
            </a:r>
            <a:r>
              <a:rPr lang="en-US" sz="1600" dirty="0" smtClean="0"/>
              <a:t>Jones, NCEAS/UCSB and </a:t>
            </a:r>
            <a:r>
              <a:rPr lang="en-US" sz="1600" dirty="0" err="1" smtClean="0"/>
              <a:t>DataONE</a:t>
            </a:r>
            <a:endParaRPr lang="en-US" sz="1600" dirty="0" smtClean="0"/>
          </a:p>
          <a:p>
            <a:pPr algn="l" eaLnBrk="1" hangingPunct="1">
              <a:defRPr/>
            </a:pPr>
            <a:r>
              <a:rPr lang="en-US" sz="1600" dirty="0" smtClean="0">
                <a:cs typeface="+mn-cs"/>
              </a:rPr>
              <a:t>Mark Schildhauer</a:t>
            </a:r>
            <a:r>
              <a:rPr lang="en-US" sz="1600" dirty="0" smtClean="0"/>
              <a:t>, NCEAS/UCSB and </a:t>
            </a:r>
            <a:r>
              <a:rPr lang="en-US" sz="1600" dirty="0" err="1" smtClean="0"/>
              <a:t>DataONE</a:t>
            </a:r>
            <a:endParaRPr lang="en-US" sz="1600" dirty="0" smtClean="0">
              <a:cs typeface="+mn-cs"/>
            </a:endParaRPr>
          </a:p>
          <a:p>
            <a:pPr algn="l">
              <a:defRPr/>
            </a:pPr>
            <a:r>
              <a:rPr lang="en-US" sz="1600" dirty="0" smtClean="0">
                <a:cs typeface="+mn-cs"/>
              </a:rPr>
              <a:t>Carl </a:t>
            </a:r>
            <a:r>
              <a:rPr lang="en-US" sz="1600" dirty="0" err="1" smtClean="0">
                <a:cs typeface="+mn-cs"/>
              </a:rPr>
              <a:t>Boettiger</a:t>
            </a:r>
            <a:r>
              <a:rPr lang="en-US" sz="1600" dirty="0"/>
              <a:t>, UC Santa </a:t>
            </a:r>
            <a:r>
              <a:rPr lang="en-US" sz="1600" dirty="0" smtClean="0"/>
              <a:t>Cruz and </a:t>
            </a:r>
            <a:r>
              <a:rPr lang="en-US" sz="1600" dirty="0" err="1" smtClean="0">
                <a:cs typeface="+mn-cs"/>
              </a:rPr>
              <a:t>rOpenSci</a:t>
            </a:r>
            <a:r>
              <a:rPr lang="en-US" sz="1600" dirty="0" smtClean="0">
                <a:cs typeface="+mn-cs"/>
              </a:rPr>
              <a:t> initiative</a:t>
            </a:r>
          </a:p>
          <a:p>
            <a:pPr algn="l">
              <a:defRPr/>
            </a:pPr>
            <a:r>
              <a:rPr lang="en-US" sz="1600" dirty="0" err="1" smtClean="0"/>
              <a:t>Karthik</a:t>
            </a:r>
            <a:r>
              <a:rPr lang="en-US" sz="1600" dirty="0" smtClean="0"/>
              <a:t> Ram, </a:t>
            </a:r>
            <a:r>
              <a:rPr lang="en-US" sz="1600" dirty="0"/>
              <a:t>UC </a:t>
            </a:r>
            <a:r>
              <a:rPr lang="en-US" sz="1600" dirty="0" smtClean="0"/>
              <a:t>Berkeley and </a:t>
            </a:r>
            <a:r>
              <a:rPr lang="en-US" sz="1600" dirty="0" err="1" smtClean="0"/>
              <a:t>rOpenSci</a:t>
            </a:r>
            <a:r>
              <a:rPr lang="en-US" sz="1600" dirty="0" smtClean="0"/>
              <a:t> </a:t>
            </a:r>
            <a:r>
              <a:rPr lang="en-US" sz="1600" dirty="0" err="1" smtClean="0"/>
              <a:t>Initative</a:t>
            </a:r>
            <a:endParaRPr lang="en-US" sz="1600" dirty="0" smtClean="0">
              <a:cs typeface="+mn-cs"/>
            </a:endParaRPr>
          </a:p>
        </p:txBody>
      </p:sp>
      <p:sp>
        <p:nvSpPr>
          <p:cNvPr id="2" name="Slide Number Placeholder 1"/>
          <p:cNvSpPr>
            <a:spLocks noGrp="1"/>
          </p:cNvSpPr>
          <p:nvPr>
            <p:ph type="sldNum" sz="quarter" idx="12"/>
          </p:nvPr>
        </p:nvSpPr>
        <p:spPr/>
        <p:txBody>
          <a:bodyPr/>
          <a:lstStyle/>
          <a:p>
            <a:fld id="{44C90952-D13A-174A-90DC-8159BCCEBD2D}" type="slidenum">
              <a:rPr lang="en-US" smtClean="0"/>
              <a:t>1</a:t>
            </a:fld>
            <a:endParaRPr lang="en-US"/>
          </a:p>
        </p:txBody>
      </p:sp>
    </p:spTree>
    <p:extLst>
      <p:ext uri="{BB962C8B-B14F-4D97-AF65-F5344CB8AC3E}">
        <p14:creationId xmlns:p14="http://schemas.microsoft.com/office/powerpoint/2010/main" val="30183065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F561DF2B-B89A-1D4B-BD1C-5FB167A0A89A}" type="slidenum">
              <a:rPr lang="en-US" smtClean="0"/>
              <a:pPr/>
              <a:t>10</a:t>
            </a:fld>
            <a:endParaRPr lang="en-US" dirty="0"/>
          </a:p>
        </p:txBody>
      </p:sp>
      <p:sp>
        <p:nvSpPr>
          <p:cNvPr id="12" name="Title 1"/>
          <p:cNvSpPr txBox="1">
            <a:spLocks/>
          </p:cNvSpPr>
          <p:nvPr/>
        </p:nvSpPr>
        <p:spPr>
          <a:xfrm>
            <a:off x="1219200" y="350838"/>
            <a:ext cx="6858000" cy="563562"/>
          </a:xfrm>
          <a:prstGeom prst="rect">
            <a:avLst/>
          </a:prstGeom>
          <a:effectLst/>
        </p:spPr>
        <p:txBody>
          <a:bodyPr vert="horz" lIns="91440" tIns="45720" rIns="91440" bIns="45720" rtlCol="0" anchor="ctr">
            <a:noAutofit/>
          </a:bodyPr>
          <a:lstStyle>
            <a:lvl1pPr algn="l" defTabSz="457200" rtl="0" eaLnBrk="1" latinLnBrk="0" hangingPunct="1">
              <a:spcBef>
                <a:spcPct val="0"/>
              </a:spcBef>
              <a:buNone/>
              <a:defRPr sz="2800" b="1" kern="1200">
                <a:solidFill>
                  <a:schemeClr val="tx2">
                    <a:lumMod val="75000"/>
                  </a:schemeClr>
                </a:solidFill>
                <a:latin typeface="Lucida Grande CY"/>
                <a:ea typeface="+mj-ea"/>
                <a:cs typeface="Lucida Grande CY"/>
              </a:defRPr>
            </a:lvl1pPr>
          </a:lstStyle>
          <a:p>
            <a:pPr algn="ctr"/>
            <a:r>
              <a:rPr lang="en-US" dirty="0" smtClean="0"/>
              <a:t>Fundamental Problem: Big Data</a:t>
            </a:r>
            <a:endParaRPr lang="en-US" dirty="0"/>
          </a:p>
        </p:txBody>
      </p:sp>
      <p:sp>
        <p:nvSpPr>
          <p:cNvPr id="13" name="Content Placeholder 2"/>
          <p:cNvSpPr>
            <a:spLocks noGrp="1"/>
          </p:cNvSpPr>
          <p:nvPr>
            <p:ph idx="1"/>
          </p:nvPr>
        </p:nvSpPr>
        <p:spPr>
          <a:xfrm>
            <a:off x="381000" y="762000"/>
            <a:ext cx="8229600" cy="5029200"/>
          </a:xfrm>
        </p:spPr>
        <p:txBody>
          <a:bodyPr>
            <a:normAutofit/>
          </a:bodyPr>
          <a:lstStyle/>
          <a:p>
            <a:pPr marL="457200" lvl="1" indent="0">
              <a:spcAft>
                <a:spcPts val="600"/>
              </a:spcAft>
              <a:buNone/>
            </a:pPr>
            <a:endParaRPr lang="en-US" dirty="0" smtClean="0"/>
          </a:p>
          <a:p>
            <a:pPr>
              <a:spcAft>
                <a:spcPts val="600"/>
              </a:spcAft>
            </a:pPr>
            <a:r>
              <a:rPr lang="en-US" dirty="0" smtClean="0"/>
              <a:t>Ecological/biodiversity data are Big Data:</a:t>
            </a:r>
          </a:p>
          <a:p>
            <a:pPr lvl="1">
              <a:spcAft>
                <a:spcPts val="600"/>
              </a:spcAft>
            </a:pPr>
            <a:r>
              <a:rPr lang="en-US" b="1" i="1" dirty="0" smtClean="0"/>
              <a:t>g</a:t>
            </a:r>
            <a:r>
              <a:rPr lang="en-US" sz="2400" b="1" i="1" dirty="0" smtClean="0"/>
              <a:t>lobally distributed, voluminous</a:t>
            </a:r>
          </a:p>
          <a:p>
            <a:pPr lvl="1">
              <a:spcAft>
                <a:spcPts val="600"/>
              </a:spcAft>
            </a:pPr>
            <a:r>
              <a:rPr lang="en-US" b="1" i="1" dirty="0"/>
              <a:t>h</a:t>
            </a:r>
            <a:r>
              <a:rPr lang="en-US" sz="2400" b="1" i="1" dirty="0" smtClean="0"/>
              <a:t>ighly heterogeneous </a:t>
            </a:r>
            <a:r>
              <a:rPr lang="en-US" sz="2400" b="1" i="1" dirty="0"/>
              <a:t>in structure and </a:t>
            </a:r>
            <a:r>
              <a:rPr lang="en-US" sz="2400" b="1" i="1" dirty="0" smtClean="0"/>
              <a:t>content</a:t>
            </a:r>
          </a:p>
          <a:p>
            <a:pPr lvl="1">
              <a:spcAft>
                <a:spcPts val="600"/>
              </a:spcAft>
            </a:pPr>
            <a:r>
              <a:rPr lang="en-US" sz="2400" b="1" i="1" dirty="0" smtClean="0"/>
              <a:t>rapidly growing!</a:t>
            </a:r>
          </a:p>
          <a:p>
            <a:pPr marL="457200" lvl="1" indent="0">
              <a:spcAft>
                <a:spcPts val="600"/>
              </a:spcAft>
              <a:buNone/>
            </a:pPr>
            <a:endParaRPr lang="en-US" b="1" i="1" dirty="0"/>
          </a:p>
          <a:p>
            <a:pPr marL="457200" lvl="1" indent="0">
              <a:spcAft>
                <a:spcPts val="600"/>
              </a:spcAft>
              <a:buNone/>
            </a:pPr>
            <a:r>
              <a:rPr lang="en-US" sz="2400" dirty="0" smtClean="0"/>
              <a:t>i.e., the 3 “V”s:</a:t>
            </a:r>
          </a:p>
          <a:p>
            <a:pPr marL="457200" lvl="1" indent="0">
              <a:spcAft>
                <a:spcPts val="600"/>
              </a:spcAft>
              <a:buNone/>
            </a:pPr>
            <a:r>
              <a:rPr lang="en-US" b="1" dirty="0" smtClean="0"/>
              <a:t>Volume</a:t>
            </a:r>
          </a:p>
          <a:p>
            <a:pPr marL="457200" lvl="1" indent="0">
              <a:spcAft>
                <a:spcPts val="600"/>
              </a:spcAft>
              <a:buNone/>
            </a:pPr>
            <a:r>
              <a:rPr lang="en-US" b="1" dirty="0" smtClean="0"/>
              <a:t>Variety</a:t>
            </a:r>
          </a:p>
          <a:p>
            <a:pPr marL="457200" lvl="1" indent="0">
              <a:spcAft>
                <a:spcPts val="600"/>
              </a:spcAft>
              <a:buNone/>
            </a:pPr>
            <a:r>
              <a:rPr lang="en-US" b="1" dirty="0" smtClean="0"/>
              <a:t>Velocity</a:t>
            </a:r>
            <a:endParaRPr lang="en-US" b="1" dirty="0"/>
          </a:p>
        </p:txBody>
      </p:sp>
      <p:pic>
        <p:nvPicPr>
          <p:cNvPr id="15" name="Picture 4" descr="Frus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218112" y="3403600"/>
            <a:ext cx="3392488" cy="2743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pic>
    </p:spTree>
    <p:extLst>
      <p:ext uri="{BB962C8B-B14F-4D97-AF65-F5344CB8AC3E}">
        <p14:creationId xmlns:p14="http://schemas.microsoft.com/office/powerpoint/2010/main" val="239058893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295841"/>
            <a:ext cx="7772400" cy="1470025"/>
          </a:xfrm>
        </p:spPr>
        <p:txBody>
          <a:bodyPr/>
          <a:lstStyle/>
          <a:p>
            <a:r>
              <a:rPr lang="en-US" dirty="0" smtClean="0"/>
              <a:t>Open Science for Ecology</a:t>
            </a:r>
            <a:endParaRPr lang="en-US" dirty="0"/>
          </a:p>
        </p:txBody>
      </p:sp>
      <p:sp>
        <p:nvSpPr>
          <p:cNvPr id="3" name="Subtitle 2"/>
          <p:cNvSpPr>
            <a:spLocks noGrp="1"/>
          </p:cNvSpPr>
          <p:nvPr>
            <p:ph type="subTitle" idx="1"/>
          </p:nvPr>
        </p:nvSpPr>
        <p:spPr>
          <a:xfrm>
            <a:off x="390011" y="1791868"/>
            <a:ext cx="5658108" cy="1752600"/>
          </a:xfrm>
        </p:spPr>
        <p:txBody>
          <a:bodyPr>
            <a:normAutofit/>
          </a:bodyPr>
          <a:lstStyle/>
          <a:p>
            <a:pPr algn="l"/>
            <a:r>
              <a:rPr lang="en-US" sz="2800" b="1" dirty="0" smtClean="0">
                <a:solidFill>
                  <a:schemeClr val="tx1"/>
                </a:solidFill>
              </a:rPr>
              <a:t>Collaborate to provide complementary expertise</a:t>
            </a:r>
          </a:p>
          <a:p>
            <a:pPr algn="l"/>
            <a:r>
              <a:rPr lang="en-US" sz="2800" b="1" dirty="0" smtClean="0">
                <a:solidFill>
                  <a:schemeClr val="tx1"/>
                </a:solidFill>
              </a:rPr>
              <a:t>Share data to increase scope and robustness of results</a:t>
            </a:r>
          </a:p>
          <a:p>
            <a:pPr algn="l"/>
            <a:endParaRPr lang="en-US" sz="2800" i="1" dirty="0">
              <a:solidFill>
                <a:schemeClr val="tx1"/>
              </a:solidFill>
            </a:endParaRPr>
          </a:p>
          <a:p>
            <a:pPr algn="l"/>
            <a:r>
              <a:rPr lang="en-US" sz="2800" i="1" dirty="0" smtClean="0">
                <a:solidFill>
                  <a:schemeClr val="tx1"/>
                </a:solidFill>
              </a:rPr>
              <a:t>Leverage micro-expertise</a:t>
            </a:r>
          </a:p>
          <a:p>
            <a:pPr algn="l"/>
            <a:r>
              <a:rPr lang="en-US" sz="2800" i="1" dirty="0" smtClean="0">
                <a:solidFill>
                  <a:schemeClr val="tx1"/>
                </a:solidFill>
              </a:rPr>
              <a:t>Amplify collective intelligence</a:t>
            </a:r>
            <a:endParaRPr lang="en-US" sz="2800" i="1"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11</a:t>
            </a:fld>
            <a:endParaRPr lang="en-US"/>
          </a:p>
        </p:txBody>
      </p:sp>
      <p:pic>
        <p:nvPicPr>
          <p:cNvPr id="5" name="Picture 4" descr="Nielsen-Cover_Image-198x30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9831" y="1791868"/>
            <a:ext cx="2506969" cy="3798438"/>
          </a:xfrm>
          <a:prstGeom prst="rect">
            <a:avLst/>
          </a:prstGeom>
        </p:spPr>
      </p:pic>
    </p:spTree>
    <p:extLst>
      <p:ext uri="{BB962C8B-B14F-4D97-AF65-F5344CB8AC3E}">
        <p14:creationId xmlns:p14="http://schemas.microsoft.com/office/powerpoint/2010/main" val="32205925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870333"/>
            <a:ext cx="7772400" cy="1470025"/>
          </a:xfrm>
        </p:spPr>
        <p:txBody>
          <a:bodyPr/>
          <a:lstStyle/>
          <a:p>
            <a:r>
              <a:rPr lang="en-US" dirty="0" smtClean="0"/>
              <a:t>Open Science:</a:t>
            </a:r>
            <a:endParaRPr lang="en-US" dirty="0"/>
          </a:p>
        </p:txBody>
      </p:sp>
      <p:sp>
        <p:nvSpPr>
          <p:cNvPr id="3" name="Subtitle 2"/>
          <p:cNvSpPr>
            <a:spLocks noGrp="1"/>
          </p:cNvSpPr>
          <p:nvPr>
            <p:ph type="subTitle" idx="1"/>
          </p:nvPr>
        </p:nvSpPr>
        <p:spPr>
          <a:xfrm>
            <a:off x="605798" y="2866125"/>
            <a:ext cx="7772400" cy="1752600"/>
          </a:xfrm>
        </p:spPr>
        <p:txBody>
          <a:bodyPr/>
          <a:lstStyle/>
          <a:p>
            <a:pPr marL="457200" indent="-457200" algn="l">
              <a:buFont typeface="Wingdings" charset="2"/>
              <a:buChar char="²"/>
            </a:pPr>
            <a:r>
              <a:rPr lang="en-US" b="1" dirty="0" smtClean="0">
                <a:solidFill>
                  <a:schemeClr val="tx1"/>
                </a:solidFill>
              </a:rPr>
              <a:t>Open Access</a:t>
            </a:r>
            <a:r>
              <a:rPr lang="en-US" dirty="0" smtClean="0">
                <a:solidFill>
                  <a:schemeClr val="tx1"/>
                </a:solidFill>
              </a:rPr>
              <a:t>: journals (</a:t>
            </a:r>
            <a:r>
              <a:rPr lang="en-US" dirty="0" err="1" smtClean="0">
                <a:solidFill>
                  <a:schemeClr val="tx1"/>
                </a:solidFill>
              </a:rPr>
              <a:t>e.g</a:t>
            </a:r>
            <a:r>
              <a:rPr lang="en-US" dirty="0" smtClean="0">
                <a:solidFill>
                  <a:schemeClr val="tx1"/>
                </a:solidFill>
              </a:rPr>
              <a:t> </a:t>
            </a:r>
            <a:r>
              <a:rPr lang="en-US" dirty="0" err="1" smtClean="0">
                <a:solidFill>
                  <a:schemeClr val="tx1"/>
                </a:solidFill>
              </a:rPr>
              <a:t>PLoS</a:t>
            </a:r>
            <a:r>
              <a:rPr lang="en-US" dirty="0" smtClean="0">
                <a:solidFill>
                  <a:schemeClr val="tx1"/>
                </a:solidFill>
              </a:rPr>
              <a:t>)</a:t>
            </a:r>
          </a:p>
          <a:p>
            <a:pPr marL="457200" indent="-457200" algn="l">
              <a:buFont typeface="Wingdings" charset="2"/>
              <a:buChar char="²"/>
            </a:pPr>
            <a:r>
              <a:rPr lang="en-US" b="1" dirty="0" smtClean="0">
                <a:solidFill>
                  <a:schemeClr val="tx1"/>
                </a:solidFill>
              </a:rPr>
              <a:t>Open Data</a:t>
            </a:r>
            <a:r>
              <a:rPr lang="en-US" dirty="0" smtClean="0">
                <a:solidFill>
                  <a:schemeClr val="tx1"/>
                </a:solidFill>
              </a:rPr>
              <a:t>: repositories (e.g. </a:t>
            </a:r>
            <a:r>
              <a:rPr lang="en-US" dirty="0" err="1" smtClean="0">
                <a:solidFill>
                  <a:schemeClr val="tx1"/>
                </a:solidFill>
              </a:rPr>
              <a:t>DataONE</a:t>
            </a:r>
            <a:r>
              <a:rPr lang="en-US" dirty="0" smtClean="0">
                <a:solidFill>
                  <a:schemeClr val="tx1"/>
                </a:solidFill>
              </a:rPr>
              <a:t>)</a:t>
            </a:r>
          </a:p>
          <a:p>
            <a:pPr marL="457200" indent="-457200" algn="l">
              <a:buFont typeface="Wingdings" charset="2"/>
              <a:buChar char="²"/>
            </a:pPr>
            <a:r>
              <a:rPr lang="en-US" b="1" dirty="0" smtClean="0">
                <a:solidFill>
                  <a:schemeClr val="tx1"/>
                </a:solidFill>
              </a:rPr>
              <a:t>Open Source</a:t>
            </a:r>
            <a:r>
              <a:rPr lang="en-US" dirty="0" smtClean="0">
                <a:solidFill>
                  <a:schemeClr val="tx1"/>
                </a:solidFill>
              </a:rPr>
              <a:t>: code and algorithms (e.g. R)</a:t>
            </a:r>
          </a:p>
          <a:p>
            <a:pPr marL="457200" indent="-457200" algn="l">
              <a:buFont typeface="Wingdings" charset="2"/>
              <a:buChar char="²"/>
            </a:pPr>
            <a:r>
              <a:rPr lang="en-US" b="1" dirty="0" smtClean="0">
                <a:solidFill>
                  <a:schemeClr val="tx1"/>
                </a:solidFill>
              </a:rPr>
              <a:t>Open Notebook</a:t>
            </a:r>
            <a:r>
              <a:rPr lang="en-US" dirty="0" smtClean="0">
                <a:solidFill>
                  <a:schemeClr val="tx1"/>
                </a:solidFill>
              </a:rPr>
              <a:t>: blog++ (e.g. </a:t>
            </a:r>
            <a:r>
              <a:rPr lang="en-US" dirty="0" err="1" smtClean="0">
                <a:solidFill>
                  <a:schemeClr val="tx1"/>
                </a:solidFill>
              </a:rPr>
              <a:t>iPython</a:t>
            </a:r>
            <a:r>
              <a:rPr lang="en-US" dirty="0" smtClean="0">
                <a:solidFill>
                  <a:schemeClr val="tx1"/>
                </a:solidFill>
              </a:rPr>
              <a:t>)</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12</a:t>
            </a:fld>
            <a:endParaRPr lang="en-US"/>
          </a:p>
        </p:txBody>
      </p:sp>
    </p:spTree>
    <p:extLst>
      <p:ext uri="{BB962C8B-B14F-4D97-AF65-F5344CB8AC3E}">
        <p14:creationId xmlns:p14="http://schemas.microsoft.com/office/powerpoint/2010/main" val="36405865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7194"/>
            <a:ext cx="7772400" cy="1470025"/>
          </a:xfrm>
        </p:spPr>
        <p:txBody>
          <a:bodyPr/>
          <a:lstStyle/>
          <a:p>
            <a:r>
              <a:rPr lang="en-US" dirty="0" smtClean="0"/>
              <a:t>Open Access (OA)</a:t>
            </a:r>
            <a:endParaRPr lang="en-US" dirty="0"/>
          </a:p>
        </p:txBody>
      </p:sp>
      <p:sp>
        <p:nvSpPr>
          <p:cNvPr id="3" name="Subtitle 2"/>
          <p:cNvSpPr>
            <a:spLocks noGrp="1"/>
          </p:cNvSpPr>
          <p:nvPr>
            <p:ph type="subTitle" idx="1"/>
          </p:nvPr>
        </p:nvSpPr>
        <p:spPr>
          <a:xfrm>
            <a:off x="831616" y="1436361"/>
            <a:ext cx="7855184" cy="3008406"/>
          </a:xfrm>
        </p:spPr>
        <p:txBody>
          <a:bodyPr/>
          <a:lstStyle/>
          <a:p>
            <a:pPr algn="l"/>
            <a:r>
              <a:rPr lang="en-US" dirty="0" smtClean="0">
                <a:solidFill>
                  <a:schemeClr val="tx1"/>
                </a:solidFill>
              </a:rPr>
              <a:t>Rapid, highly affordable access to the latest scientific findings     </a:t>
            </a:r>
          </a:p>
          <a:p>
            <a:pPr algn="l"/>
            <a:r>
              <a:rPr lang="en-US" dirty="0" smtClean="0">
                <a:solidFill>
                  <a:schemeClr val="tx1"/>
                </a:solidFill>
              </a:rPr>
              <a:t>								Issues:</a:t>
            </a:r>
          </a:p>
          <a:p>
            <a:pPr algn="l"/>
            <a:r>
              <a:rPr lang="en-US" dirty="0">
                <a:solidFill>
                  <a:schemeClr val="tx1"/>
                </a:solidFill>
              </a:rPr>
              <a:t>	</a:t>
            </a:r>
            <a:r>
              <a:rPr lang="en-US" dirty="0" smtClean="0">
                <a:solidFill>
                  <a:schemeClr val="tx1"/>
                </a:solidFill>
              </a:rPr>
              <a:t>							Peer-review process</a:t>
            </a:r>
          </a:p>
          <a:p>
            <a:pPr algn="l"/>
            <a:r>
              <a:rPr lang="en-US" dirty="0">
                <a:solidFill>
                  <a:schemeClr val="tx1"/>
                </a:solidFill>
              </a:rPr>
              <a:t>	</a:t>
            </a:r>
            <a:r>
              <a:rPr lang="en-US" dirty="0" smtClean="0">
                <a:solidFill>
                  <a:schemeClr val="tx1"/>
                </a:solidFill>
              </a:rPr>
              <a:t>							Copyright (IP issues)</a:t>
            </a:r>
          </a:p>
          <a:p>
            <a:pPr algn="l"/>
            <a:r>
              <a:rPr lang="en-US" dirty="0">
                <a:solidFill>
                  <a:schemeClr val="tx1"/>
                </a:solidFill>
              </a:rPr>
              <a:t>	</a:t>
            </a:r>
            <a:r>
              <a:rPr lang="en-US" dirty="0" smtClean="0">
                <a:solidFill>
                  <a:schemeClr val="tx1"/>
                </a:solidFill>
              </a:rPr>
              <a:t>							Costs </a:t>
            </a:r>
          </a:p>
          <a:p>
            <a:r>
              <a:rPr lang="en-US" dirty="0" smtClean="0">
                <a:solidFill>
                  <a:schemeClr val="tx1"/>
                </a:solidFill>
              </a:rPr>
              <a:t>         </a:t>
            </a:r>
            <a:endParaRPr lang="en-US" dirty="0">
              <a:solidFill>
                <a:schemeClr val="tx1"/>
              </a:solidFill>
            </a:endParaRPr>
          </a:p>
        </p:txBody>
      </p:sp>
      <p:pic>
        <p:nvPicPr>
          <p:cNvPr id="4" name="Picture 3" descr="5229hom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616" y="3169045"/>
            <a:ext cx="1835171" cy="2335672"/>
          </a:xfrm>
          <a:prstGeom prst="rect">
            <a:avLst/>
          </a:prstGeom>
        </p:spPr>
      </p:pic>
      <p:pic>
        <p:nvPicPr>
          <p:cNvPr id="5" name="Picture 4" descr="ecology.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085620"/>
            <a:ext cx="2310703" cy="2976635"/>
          </a:xfrm>
          <a:prstGeom prst="rect">
            <a:avLst/>
          </a:prstGeom>
        </p:spPr>
      </p:pic>
      <p:sp>
        <p:nvSpPr>
          <p:cNvPr id="6" name="Slide Number Placeholder 5"/>
          <p:cNvSpPr>
            <a:spLocks noGrp="1"/>
          </p:cNvSpPr>
          <p:nvPr>
            <p:ph type="sldNum" sz="quarter" idx="12"/>
          </p:nvPr>
        </p:nvSpPr>
        <p:spPr/>
        <p:txBody>
          <a:bodyPr/>
          <a:lstStyle/>
          <a:p>
            <a:fld id="{44C90952-D13A-174A-90DC-8159BCCEBD2D}" type="slidenum">
              <a:rPr lang="en-US" smtClean="0"/>
              <a:t>13</a:t>
            </a:fld>
            <a:endParaRPr lang="en-US"/>
          </a:p>
        </p:txBody>
      </p:sp>
      <p:pic>
        <p:nvPicPr>
          <p:cNvPr id="7" name="Picture 6" descr="Screen Shot 2013-08-04 at 12.20.2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6954" y="5126762"/>
            <a:ext cx="4974578" cy="2615812"/>
          </a:xfrm>
          <a:prstGeom prst="rect">
            <a:avLst/>
          </a:prstGeom>
        </p:spPr>
      </p:pic>
    </p:spTree>
    <p:extLst>
      <p:ext uri="{BB962C8B-B14F-4D97-AF65-F5344CB8AC3E}">
        <p14:creationId xmlns:p14="http://schemas.microsoft.com/office/powerpoint/2010/main" val="90843326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559" y="535553"/>
            <a:ext cx="7772400" cy="1470025"/>
          </a:xfrm>
        </p:spPr>
        <p:txBody>
          <a:bodyPr/>
          <a:lstStyle/>
          <a:p>
            <a:r>
              <a:rPr lang="en-US" dirty="0" smtClean="0"/>
              <a:t>Open Data</a:t>
            </a:r>
            <a:endParaRPr lang="en-US" dirty="0"/>
          </a:p>
        </p:txBody>
      </p:sp>
      <p:sp>
        <p:nvSpPr>
          <p:cNvPr id="3" name="Subtitle 2"/>
          <p:cNvSpPr>
            <a:spLocks noGrp="1"/>
          </p:cNvSpPr>
          <p:nvPr>
            <p:ph type="subTitle" idx="1"/>
          </p:nvPr>
        </p:nvSpPr>
        <p:spPr>
          <a:xfrm>
            <a:off x="1371600" y="2122286"/>
            <a:ext cx="6400800" cy="1752600"/>
          </a:xfrm>
        </p:spPr>
        <p:txBody>
          <a:bodyPr/>
          <a:lstStyle/>
          <a:p>
            <a:r>
              <a:rPr lang="en-US" dirty="0" smtClean="0">
                <a:solidFill>
                  <a:schemeClr val="tx1"/>
                </a:solidFill>
              </a:rPr>
              <a:t>Rapid, highly affordable access to ALL the data supporting scientific findings</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14</a:t>
            </a:fld>
            <a:endParaRPr lang="en-US"/>
          </a:p>
        </p:txBody>
      </p:sp>
      <p:pic>
        <p:nvPicPr>
          <p:cNvPr id="5" name="Picture 4" descr="Screen Shot 2013-08-04 at 7.09.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08" y="3577139"/>
            <a:ext cx="3704473" cy="2631075"/>
          </a:xfrm>
          <a:prstGeom prst="rect">
            <a:avLst/>
          </a:prstGeom>
        </p:spPr>
      </p:pic>
      <p:pic>
        <p:nvPicPr>
          <p:cNvPr id="6" name="Picture 5" descr="Screen Shot 2013-08-04 at 9.28.14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6121" y="4365673"/>
            <a:ext cx="4430247" cy="2983552"/>
          </a:xfrm>
          <a:prstGeom prst="rect">
            <a:avLst/>
          </a:prstGeom>
        </p:spPr>
      </p:pic>
      <p:pic>
        <p:nvPicPr>
          <p:cNvPr id="7" name="Picture 6" descr="Screen Shot 2013-08-04 at 7.14.0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6552" y="5010535"/>
            <a:ext cx="4097448" cy="2691629"/>
          </a:xfrm>
          <a:prstGeom prst="rect">
            <a:avLst/>
          </a:prstGeom>
        </p:spPr>
      </p:pic>
    </p:spTree>
    <p:extLst>
      <p:ext uri="{BB962C8B-B14F-4D97-AF65-F5344CB8AC3E}">
        <p14:creationId xmlns:p14="http://schemas.microsoft.com/office/powerpoint/2010/main" val="338483000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797" y="-82694"/>
            <a:ext cx="7772400" cy="1470025"/>
          </a:xfrm>
        </p:spPr>
        <p:txBody>
          <a:bodyPr/>
          <a:lstStyle/>
          <a:p>
            <a:r>
              <a:rPr lang="en-US" dirty="0" smtClean="0"/>
              <a:t>Open Source</a:t>
            </a:r>
            <a:endParaRPr lang="en-US" dirty="0"/>
          </a:p>
        </p:txBody>
      </p:sp>
      <p:sp>
        <p:nvSpPr>
          <p:cNvPr id="3" name="Subtitle 2"/>
          <p:cNvSpPr>
            <a:spLocks noGrp="1"/>
          </p:cNvSpPr>
          <p:nvPr>
            <p:ph type="subTitle" idx="1"/>
          </p:nvPr>
        </p:nvSpPr>
        <p:spPr>
          <a:xfrm>
            <a:off x="1" y="1259278"/>
            <a:ext cx="8966336" cy="2429576"/>
          </a:xfrm>
        </p:spPr>
        <p:txBody>
          <a:bodyPr/>
          <a:lstStyle/>
          <a:p>
            <a:r>
              <a:rPr lang="en-US" dirty="0" smtClean="0">
                <a:solidFill>
                  <a:schemeClr val="tx1"/>
                </a:solidFill>
              </a:rPr>
              <a:t>Rapid, low-to-no barrier access to the applications, software, algorithms, and code used in an analysis, enabling examination and verification, and ideally suitable for re-use or extension</a:t>
            </a:r>
          </a:p>
          <a:p>
            <a:pPr algn="l"/>
            <a:r>
              <a:rPr lang="en-US" dirty="0" smtClean="0">
                <a:solidFill>
                  <a:schemeClr val="tx1"/>
                </a:solidFill>
              </a:rPr>
              <a:t/>
            </a:r>
            <a:br>
              <a:rPr lang="en-US" dirty="0" smtClean="0">
                <a:solidFill>
                  <a:schemeClr val="tx1"/>
                </a:solidFill>
              </a:rPr>
            </a:br>
            <a:r>
              <a:rPr lang="en-US" dirty="0" smtClean="0">
                <a:solidFill>
                  <a:schemeClr val="tx1"/>
                </a:solidFill>
              </a:rPr>
              <a:t>FOSS: free, open source software (speech)</a:t>
            </a:r>
          </a:p>
          <a:p>
            <a:pPr algn="l"/>
            <a:r>
              <a:rPr lang="en-US" dirty="0" smtClean="0">
                <a:solidFill>
                  <a:schemeClr val="tx1"/>
                </a:solidFill>
              </a:rPr>
              <a:t>Freeware: free to use (beer)</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15</a:t>
            </a:fld>
            <a:endParaRPr lang="en-US"/>
          </a:p>
        </p:txBody>
      </p:sp>
      <p:pic>
        <p:nvPicPr>
          <p:cNvPr id="6" name="Picture 5" descr="postgresql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5892" y="5184726"/>
            <a:ext cx="1987658" cy="1574225"/>
          </a:xfrm>
          <a:prstGeom prst="rect">
            <a:avLst/>
          </a:prstGeom>
        </p:spPr>
      </p:pic>
      <p:pic>
        <p:nvPicPr>
          <p:cNvPr id="7" name="Picture 6" descr="QGis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7217" y="5340370"/>
            <a:ext cx="1239369" cy="1324734"/>
          </a:xfrm>
          <a:prstGeom prst="rect">
            <a:avLst/>
          </a:prstGeom>
        </p:spPr>
      </p:pic>
      <p:pic>
        <p:nvPicPr>
          <p:cNvPr id="8" name="Picture 7" descr="Rlogo-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0646" y="5234544"/>
            <a:ext cx="1811909" cy="1374552"/>
          </a:xfrm>
          <a:prstGeom prst="rect">
            <a:avLst/>
          </a:prstGeom>
        </p:spPr>
      </p:pic>
    </p:spTree>
    <p:extLst>
      <p:ext uri="{BB962C8B-B14F-4D97-AF65-F5344CB8AC3E}">
        <p14:creationId xmlns:p14="http://schemas.microsoft.com/office/powerpoint/2010/main" val="364058651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85797" y="1045387"/>
            <a:ext cx="7772400" cy="1470025"/>
          </a:xfrm>
        </p:spPr>
        <p:txBody>
          <a:bodyPr/>
          <a:lstStyle/>
          <a:p>
            <a:r>
              <a:rPr lang="en-US" dirty="0" smtClean="0"/>
              <a:t>Open Source</a:t>
            </a:r>
            <a:endParaRPr lang="en-US" dirty="0"/>
          </a:p>
        </p:txBody>
      </p:sp>
      <p:sp>
        <p:nvSpPr>
          <p:cNvPr id="3" name="Subtitle 2"/>
          <p:cNvSpPr>
            <a:spLocks noGrp="1"/>
          </p:cNvSpPr>
          <p:nvPr>
            <p:ph type="subTitle" idx="1"/>
          </p:nvPr>
        </p:nvSpPr>
        <p:spPr>
          <a:xfrm>
            <a:off x="420011" y="2846124"/>
            <a:ext cx="8280226" cy="1752600"/>
          </a:xfrm>
        </p:spPr>
        <p:txBody>
          <a:bodyPr/>
          <a:lstStyle/>
          <a:p>
            <a:r>
              <a:rPr lang="en-US" dirty="0" smtClean="0">
                <a:solidFill>
                  <a:schemeClr val="tx1"/>
                </a:solidFill>
              </a:rPr>
              <a:t>Rapid, highly affordable access to the algorithms and other code used in an analysis, to enable examination and verification of appropriateness, and ideally suitable for re-use</a:t>
            </a:r>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16</a:t>
            </a:fld>
            <a:endParaRPr lang="en-US"/>
          </a:p>
        </p:txBody>
      </p:sp>
      <p:pic>
        <p:nvPicPr>
          <p:cNvPr id="5" name="Picture 4" descr="Screen Shot 2013-08-04 at 9.31.5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8800"/>
            <a:ext cx="9144000" cy="5739897"/>
          </a:xfrm>
          <a:prstGeom prst="rect">
            <a:avLst/>
          </a:prstGeom>
        </p:spPr>
      </p:pic>
    </p:spTree>
    <p:extLst>
      <p:ext uri="{BB962C8B-B14F-4D97-AF65-F5344CB8AC3E}">
        <p14:creationId xmlns:p14="http://schemas.microsoft.com/office/powerpoint/2010/main" val="10774998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018"/>
            <a:ext cx="7772400" cy="1470025"/>
          </a:xfrm>
        </p:spPr>
        <p:txBody>
          <a:bodyPr/>
          <a:lstStyle/>
          <a:p>
            <a:r>
              <a:rPr lang="en-US" dirty="0" smtClean="0"/>
              <a:t>Open Notebook</a:t>
            </a:r>
            <a:endParaRPr lang="en-US" dirty="0"/>
          </a:p>
        </p:txBody>
      </p:sp>
      <p:sp>
        <p:nvSpPr>
          <p:cNvPr id="3" name="Subtitle 2"/>
          <p:cNvSpPr>
            <a:spLocks noGrp="1"/>
          </p:cNvSpPr>
          <p:nvPr>
            <p:ph type="subTitle" idx="1"/>
          </p:nvPr>
        </p:nvSpPr>
        <p:spPr>
          <a:xfrm>
            <a:off x="610017" y="1917157"/>
            <a:ext cx="8076783" cy="1752600"/>
          </a:xfrm>
        </p:spPr>
        <p:txBody>
          <a:bodyPr/>
          <a:lstStyle/>
          <a:p>
            <a:pPr algn="l"/>
            <a:r>
              <a:rPr lang="en-US" dirty="0" smtClean="0">
                <a:solidFill>
                  <a:schemeClr val="tx1"/>
                </a:solidFill>
              </a:rPr>
              <a:t>Rapid, no-to-low barrier access to the design details, logistical considerations, analytical decision points and justifications, anecdotes/marginalia, as well as code, data, visualizations, analyses etc. that support scientific findings</a:t>
            </a:r>
            <a:endParaRPr lang="en-US" dirty="0">
              <a:solidFill>
                <a:schemeClr val="tx1"/>
              </a:solidFill>
            </a:endParaRPr>
          </a:p>
          <a:p>
            <a:pPr algn="l"/>
            <a:endParaRPr lang="en-US" i="1" dirty="0" smtClean="0">
              <a:solidFill>
                <a:schemeClr val="tx1"/>
              </a:solidFill>
            </a:endParaRPr>
          </a:p>
          <a:p>
            <a:pPr algn="l"/>
            <a:r>
              <a:rPr lang="en-US" i="1" dirty="0" smtClean="0">
                <a:solidFill>
                  <a:schemeClr val="tx1"/>
                </a:solidFill>
              </a:rPr>
              <a:t>A complete record– accessible, preserved, rich formats, linked, updated</a:t>
            </a:r>
            <a:endParaRPr lang="en-US" i="1"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17</a:t>
            </a:fld>
            <a:endParaRPr lang="en-US"/>
          </a:p>
        </p:txBody>
      </p:sp>
    </p:spTree>
    <p:extLst>
      <p:ext uri="{BB962C8B-B14F-4D97-AF65-F5344CB8AC3E}">
        <p14:creationId xmlns:p14="http://schemas.microsoft.com/office/powerpoint/2010/main" val="15275833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4C90952-D13A-174A-90DC-8159BCCEBD2D}" type="slidenum">
              <a:rPr lang="en-US" smtClean="0"/>
              <a:t>18</a:t>
            </a:fld>
            <a:endParaRPr lang="en-US"/>
          </a:p>
        </p:txBody>
      </p:sp>
      <p:pic>
        <p:nvPicPr>
          <p:cNvPr id="4" name="Picture 3" descr="Screen Shot 2013-08-03 at 11.24.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2342" y="279392"/>
            <a:ext cx="6514380" cy="5450564"/>
          </a:xfrm>
          <a:prstGeom prst="rect">
            <a:avLst/>
          </a:prstGeom>
        </p:spPr>
      </p:pic>
      <p:pic>
        <p:nvPicPr>
          <p:cNvPr id="5" name="Picture 4" descr="Rlog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301" y="4277687"/>
            <a:ext cx="1236379" cy="937943"/>
          </a:xfrm>
          <a:prstGeom prst="rect">
            <a:avLst/>
          </a:prstGeom>
        </p:spPr>
      </p:pic>
      <p:pic>
        <p:nvPicPr>
          <p:cNvPr id="6" name="Picture 5" descr="Rlog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9844" y="688405"/>
            <a:ext cx="1236379" cy="937943"/>
          </a:xfrm>
          <a:prstGeom prst="rect">
            <a:avLst/>
          </a:prstGeom>
        </p:spPr>
      </p:pic>
      <p:sp>
        <p:nvSpPr>
          <p:cNvPr id="2" name="TextBox 1"/>
          <p:cNvSpPr txBox="1"/>
          <p:nvPr/>
        </p:nvSpPr>
        <p:spPr>
          <a:xfrm>
            <a:off x="0" y="6003593"/>
            <a:ext cx="8593618" cy="338554"/>
          </a:xfrm>
          <a:prstGeom prst="rect">
            <a:avLst/>
          </a:prstGeom>
          <a:noFill/>
        </p:spPr>
        <p:txBody>
          <a:bodyPr wrap="none" rtlCol="0">
            <a:spAutoFit/>
          </a:bodyPr>
          <a:lstStyle/>
          <a:p>
            <a:r>
              <a:rPr lang="en-US" sz="1600" dirty="0" smtClean="0"/>
              <a:t>From- </a:t>
            </a:r>
            <a:r>
              <a:rPr lang="en-US" sz="1600" dirty="0" err="1" smtClean="0"/>
              <a:t>Reichman</a:t>
            </a:r>
            <a:r>
              <a:rPr lang="en-US" sz="1600" dirty="0" smtClean="0"/>
              <a:t>, Jones, Schildhauer (2011) “Challenges and Opportunities of Open Data for Ecology”</a:t>
            </a:r>
            <a:endParaRPr lang="en-US" sz="1600" dirty="0"/>
          </a:p>
        </p:txBody>
      </p:sp>
    </p:spTree>
    <p:extLst>
      <p:ext uri="{BB962C8B-B14F-4D97-AF65-F5344CB8AC3E}">
        <p14:creationId xmlns:p14="http://schemas.microsoft.com/office/powerpoint/2010/main" val="34149477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8194"/>
            <a:ext cx="7772400" cy="2640020"/>
          </a:xfrm>
        </p:spPr>
        <p:txBody>
          <a:bodyPr>
            <a:normAutofit fontScale="90000"/>
          </a:bodyPr>
          <a:lstStyle/>
          <a:p>
            <a:pPr algn="ctr"/>
            <a:r>
              <a:rPr lang="en-US" b="1" dirty="0" err="1" smtClean="0"/>
              <a:t>DataONE</a:t>
            </a:r>
            <a:r>
              <a:rPr lang="en-US" dirty="0" smtClean="0"/>
              <a:t>-</a:t>
            </a:r>
            <a:br>
              <a:rPr lang="en-US" dirty="0" smtClean="0"/>
            </a:br>
            <a:r>
              <a:rPr lang="en-US" i="1" dirty="0" smtClean="0"/>
              <a:t>Data Observation Network for Earth</a:t>
            </a:r>
            <a:br>
              <a:rPr lang="en-US" i="1" dirty="0" smtClean="0"/>
            </a:br>
            <a:r>
              <a:rPr lang="en-US" dirty="0" err="1" smtClean="0"/>
              <a:t>Cyberinfrastructure</a:t>
            </a:r>
            <a:endParaRPr lang="en-US" sz="3600" dirty="0"/>
          </a:p>
        </p:txBody>
      </p:sp>
      <p:sp>
        <p:nvSpPr>
          <p:cNvPr id="5" name="Slide Number Placeholder 3"/>
          <p:cNvSpPr>
            <a:spLocks noGrp="1"/>
          </p:cNvSpPr>
          <p:nvPr>
            <p:ph type="sldNum" sz="quarter" idx="12"/>
          </p:nvPr>
        </p:nvSpPr>
        <p:spPr>
          <a:xfrm>
            <a:off x="7012608" y="6491450"/>
            <a:ext cx="2133600" cy="365125"/>
          </a:xfrm>
        </p:spPr>
        <p:txBody>
          <a:bodyPr/>
          <a:lstStyle/>
          <a:p>
            <a:fld id="{87EF2230-5450-D547-A1D3-5726BEA55F5C}" type="slidenum">
              <a:rPr lang="en-US" smtClean="0"/>
              <a:pPr/>
              <a:t>19</a:t>
            </a:fld>
            <a:endParaRPr lang="en-US" dirty="0"/>
          </a:p>
        </p:txBody>
      </p:sp>
      <p:sp>
        <p:nvSpPr>
          <p:cNvPr id="6" name="TextBox 5"/>
          <p:cNvSpPr txBox="1"/>
          <p:nvPr/>
        </p:nvSpPr>
        <p:spPr>
          <a:xfrm>
            <a:off x="685800" y="3598135"/>
            <a:ext cx="8119600" cy="1815882"/>
          </a:xfrm>
          <a:prstGeom prst="rect">
            <a:avLst/>
          </a:prstGeom>
          <a:noFill/>
        </p:spPr>
        <p:txBody>
          <a:bodyPr wrap="square" rtlCol="0">
            <a:spAutoFit/>
          </a:bodyPr>
          <a:lstStyle/>
          <a:p>
            <a:r>
              <a:rPr lang="en-US" sz="2800" dirty="0" smtClean="0"/>
              <a:t>A major, ongoing NSF-sponsored </a:t>
            </a:r>
            <a:r>
              <a:rPr lang="en-US" sz="2800" dirty="0" err="1" smtClean="0"/>
              <a:t>Cyberinfrastructure</a:t>
            </a:r>
            <a:r>
              <a:rPr lang="en-US" sz="2800" dirty="0" smtClean="0"/>
              <a:t> development project, to develop a sustainable digital data repository for our nation’s environmental and ecological research data…</a:t>
            </a:r>
            <a:endParaRPr lang="en-US" sz="2800" dirty="0"/>
          </a:p>
        </p:txBody>
      </p:sp>
    </p:spTree>
    <p:extLst>
      <p:ext uri="{BB962C8B-B14F-4D97-AF65-F5344CB8AC3E}">
        <p14:creationId xmlns:p14="http://schemas.microsoft.com/office/powerpoint/2010/main" val="31937823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9500" y="367203"/>
            <a:ext cx="8501376" cy="6555640"/>
          </a:xfrm>
          <a:prstGeom prst="rect">
            <a:avLst/>
          </a:prstGeom>
          <a:noFill/>
        </p:spPr>
        <p:txBody>
          <a:bodyPr wrap="square" rtlCol="0">
            <a:spAutoFit/>
          </a:bodyPr>
          <a:lstStyle/>
          <a:p>
            <a:pPr algn="ctr"/>
            <a:r>
              <a:rPr lang="en-US" sz="3600" b="1" dirty="0" smtClean="0"/>
              <a:t>Goals of the Workshop</a:t>
            </a:r>
          </a:p>
          <a:p>
            <a:endParaRPr lang="en-US" sz="3200" b="1" i="1" dirty="0" smtClean="0"/>
          </a:p>
          <a:p>
            <a:r>
              <a:rPr lang="en-US" sz="3200" b="1" i="1" dirty="0" smtClean="0"/>
              <a:t>Open Science:</a:t>
            </a:r>
          </a:p>
          <a:p>
            <a:r>
              <a:rPr lang="en-US" sz="3200" b="1" i="1" dirty="0"/>
              <a:t>	</a:t>
            </a:r>
            <a:r>
              <a:rPr lang="en-US" sz="3200" dirty="0" smtClean="0"/>
              <a:t>Understanding</a:t>
            </a:r>
            <a:r>
              <a:rPr lang="en-US" sz="3200" b="1" i="1" dirty="0" smtClean="0"/>
              <a:t> </a:t>
            </a:r>
            <a:r>
              <a:rPr lang="en-US" sz="3200" dirty="0" smtClean="0"/>
              <a:t>what it is &amp; why it is important</a:t>
            </a:r>
            <a:br>
              <a:rPr lang="en-US" sz="3200" dirty="0" smtClean="0"/>
            </a:br>
            <a:endParaRPr lang="en-US" sz="3200" dirty="0" smtClean="0"/>
          </a:p>
          <a:p>
            <a:r>
              <a:rPr lang="en-US" sz="3200" b="1" i="1" dirty="0" err="1" smtClean="0"/>
              <a:t>DataONE</a:t>
            </a:r>
            <a:r>
              <a:rPr lang="en-US" sz="3200" b="1" i="1" dirty="0" smtClean="0"/>
              <a:t>:</a:t>
            </a:r>
          </a:p>
          <a:p>
            <a:r>
              <a:rPr lang="en-US" sz="3200" b="1" i="1" dirty="0"/>
              <a:t>	</a:t>
            </a:r>
            <a:r>
              <a:rPr lang="en-US" sz="3200" dirty="0" smtClean="0"/>
              <a:t>A data repository for Open Science</a:t>
            </a:r>
            <a:endParaRPr lang="en-US" b="1" i="1" dirty="0" smtClean="0"/>
          </a:p>
          <a:p>
            <a:r>
              <a:rPr lang="en-US" sz="3200" b="1" i="1" dirty="0" smtClean="0"/>
              <a:t>R:</a:t>
            </a:r>
            <a:endParaRPr lang="en-US" sz="3200" b="1" i="1" dirty="0"/>
          </a:p>
          <a:p>
            <a:r>
              <a:rPr lang="en-US" sz="3200" b="1" i="1" dirty="0"/>
              <a:t>	</a:t>
            </a:r>
            <a:r>
              <a:rPr lang="en-US" sz="3200" dirty="0" smtClean="0"/>
              <a:t>A top analysis </a:t>
            </a:r>
            <a:r>
              <a:rPr lang="en-US" sz="3200" dirty="0"/>
              <a:t>language for Open </a:t>
            </a:r>
            <a:r>
              <a:rPr lang="en-US" sz="3200" dirty="0" smtClean="0"/>
              <a:t>Science</a:t>
            </a:r>
          </a:p>
          <a:p>
            <a:endParaRPr lang="en-US" sz="3200" dirty="0"/>
          </a:p>
          <a:p>
            <a:r>
              <a:rPr lang="en-US" sz="3200" b="1" i="1" dirty="0" smtClean="0"/>
              <a:t>Lots of “Hands-on using R with </a:t>
            </a:r>
            <a:r>
              <a:rPr lang="en-US" sz="3200" b="1" i="1" dirty="0" err="1" smtClean="0"/>
              <a:t>DataONE</a:t>
            </a:r>
            <a:r>
              <a:rPr lang="en-US" sz="3200" b="1" i="1" dirty="0" smtClean="0"/>
              <a:t>”:</a:t>
            </a:r>
          </a:p>
          <a:p>
            <a:r>
              <a:rPr lang="en-US" sz="3200" b="1" i="1" dirty="0"/>
              <a:t>	</a:t>
            </a:r>
            <a:r>
              <a:rPr lang="en-US" sz="3200" dirty="0" smtClean="0"/>
              <a:t>muscle memory to become a sleek geek </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44C90952-D13A-174A-90DC-8159BCCEBD2D}" type="slidenum">
              <a:rPr lang="en-US" smtClean="0"/>
              <a:t>2</a:t>
            </a:fld>
            <a:endParaRPr lang="en-US" dirty="0"/>
          </a:p>
        </p:txBody>
      </p:sp>
    </p:spTree>
    <p:extLst>
      <p:ext uri="{BB962C8B-B14F-4D97-AF65-F5344CB8AC3E}">
        <p14:creationId xmlns:p14="http://schemas.microsoft.com/office/powerpoint/2010/main" val="177662666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 name="Picture 132" descr="globe.tif"/>
          <p:cNvPicPr>
            <a:picLocks noChangeAspect="1"/>
          </p:cNvPicPr>
          <p:nvPr/>
        </p:nvPicPr>
        <p:blipFill>
          <a:blip r:embed="rId3"/>
          <a:stretch>
            <a:fillRect/>
          </a:stretch>
        </p:blipFill>
        <p:spPr>
          <a:xfrm>
            <a:off x="9137" y="3905668"/>
            <a:ext cx="5697904" cy="2924924"/>
          </a:xfrm>
          <a:prstGeom prst="rect">
            <a:avLst/>
          </a:prstGeom>
        </p:spPr>
      </p:pic>
      <p:sp>
        <p:nvSpPr>
          <p:cNvPr id="7" name="Text Box 45"/>
          <p:cNvSpPr txBox="1">
            <a:spLocks noChangeArrowheads="1"/>
          </p:cNvSpPr>
          <p:nvPr/>
        </p:nvSpPr>
        <p:spPr bwMode="auto">
          <a:xfrm>
            <a:off x="457200" y="1202793"/>
            <a:ext cx="3327400" cy="1015663"/>
          </a:xfrm>
          <a:prstGeom prst="rect">
            <a:avLst/>
          </a:prstGeom>
          <a:solidFill>
            <a:schemeClr val="bg1"/>
          </a:solidFill>
          <a:ln w="12700">
            <a:noFill/>
            <a:miter lim="800000"/>
            <a:headEnd/>
            <a:tailEnd/>
          </a:ln>
        </p:spPr>
        <p:txBody>
          <a:bodyPr wrap="square">
            <a:prstTxWarp prst="textNoShape">
              <a:avLst/>
            </a:prstTxWarp>
            <a:spAutoFit/>
          </a:bodyPr>
          <a:lstStyle/>
          <a:p>
            <a:pPr algn="l">
              <a:spcBef>
                <a:spcPct val="50000"/>
              </a:spcBef>
            </a:pPr>
            <a:r>
              <a:rPr lang="en-US" sz="2000" dirty="0">
                <a:solidFill>
                  <a:srgbClr val="186072"/>
                </a:solidFill>
              </a:rPr>
              <a:t>Three major components for a flexible, scalable, sustainable network</a:t>
            </a:r>
          </a:p>
        </p:txBody>
      </p:sp>
      <p:sp>
        <p:nvSpPr>
          <p:cNvPr id="103" name="Oval 38"/>
          <p:cNvSpPr>
            <a:spLocks noChangeArrowheads="1"/>
          </p:cNvSpPr>
          <p:nvPr/>
        </p:nvSpPr>
        <p:spPr bwMode="auto">
          <a:xfrm rot="2057929">
            <a:off x="409560" y="1799895"/>
            <a:ext cx="4968933" cy="6644612"/>
          </a:xfrm>
          <a:prstGeom prst="ellipse">
            <a:avLst/>
          </a:prstGeom>
          <a:solidFill>
            <a:srgbClr val="A3BBD9">
              <a:alpha val="7059"/>
            </a:srgbClr>
          </a:solidFill>
          <a:ln w="12700">
            <a:solidFill>
              <a:srgbClr val="1A435D"/>
            </a:solidFill>
            <a:round/>
            <a:headEnd/>
            <a:tailEnd/>
          </a:ln>
        </p:spPr>
        <p:txBody>
          <a:bodyPr wrap="none" anchor="ctr">
            <a:prstTxWarp prst="textNoShape">
              <a:avLst/>
            </a:prstTxWarp>
          </a:bodyPr>
          <a:lstStyle/>
          <a:p>
            <a:endParaRPr lang="en-US"/>
          </a:p>
        </p:txBody>
      </p:sp>
      <p:grpSp>
        <p:nvGrpSpPr>
          <p:cNvPr id="3" name="Group 194"/>
          <p:cNvGrpSpPr>
            <a:grpSpLocks/>
          </p:cNvGrpSpPr>
          <p:nvPr/>
        </p:nvGrpSpPr>
        <p:grpSpPr bwMode="auto">
          <a:xfrm>
            <a:off x="3556000" y="1765300"/>
            <a:ext cx="2463800" cy="3263900"/>
            <a:chOff x="3555999" y="1765300"/>
            <a:chExt cx="2463801" cy="3263901"/>
          </a:xfrm>
        </p:grpSpPr>
        <p:grpSp>
          <p:nvGrpSpPr>
            <p:cNvPr id="4" name="Group 184"/>
            <p:cNvGrpSpPr>
              <a:grpSpLocks/>
            </p:cNvGrpSpPr>
            <p:nvPr/>
          </p:nvGrpSpPr>
          <p:grpSpPr bwMode="auto">
            <a:xfrm>
              <a:off x="3632199" y="1765300"/>
              <a:ext cx="2387601" cy="3133727"/>
              <a:chOff x="3632199" y="1765300"/>
              <a:chExt cx="2387601" cy="3133727"/>
            </a:xfrm>
          </p:grpSpPr>
          <p:cxnSp>
            <p:nvCxnSpPr>
              <p:cNvPr id="110" name="Straight Connector 64"/>
              <p:cNvCxnSpPr>
                <a:cxnSpLocks noChangeShapeType="1"/>
                <a:stCxn id="113" idx="3"/>
                <a:endCxn id="108" idx="0"/>
              </p:cNvCxnSpPr>
              <p:nvPr/>
            </p:nvCxnSpPr>
            <p:spPr bwMode="auto">
              <a:xfrm rot="5400000">
                <a:off x="2684177" y="2758312"/>
                <a:ext cx="3028412" cy="1132367"/>
              </a:xfrm>
              <a:prstGeom prst="line">
                <a:avLst/>
              </a:prstGeom>
              <a:noFill/>
              <a:ln w="9525">
                <a:solidFill>
                  <a:srgbClr val="FF8000"/>
                </a:solidFill>
                <a:round/>
                <a:headEnd/>
                <a:tailEnd/>
              </a:ln>
            </p:spPr>
          </p:cxnSp>
          <p:cxnSp>
            <p:nvCxnSpPr>
              <p:cNvPr id="111" name="Straight Connector 66"/>
              <p:cNvCxnSpPr>
                <a:cxnSpLocks noChangeShapeType="1"/>
                <a:endCxn id="113" idx="3"/>
              </p:cNvCxnSpPr>
              <p:nvPr/>
            </p:nvCxnSpPr>
            <p:spPr bwMode="auto">
              <a:xfrm rot="5400000" flipH="1" flipV="1">
                <a:off x="2938971" y="2933731"/>
                <a:ext cx="2949037" cy="702154"/>
              </a:xfrm>
              <a:prstGeom prst="line">
                <a:avLst/>
              </a:prstGeom>
              <a:noFill/>
              <a:ln w="9525">
                <a:solidFill>
                  <a:srgbClr val="FF8000"/>
                </a:solidFill>
                <a:round/>
                <a:headEnd/>
                <a:tailEnd/>
              </a:ln>
            </p:spPr>
          </p:cxnSp>
          <p:cxnSp>
            <p:nvCxnSpPr>
              <p:cNvPr id="112" name="Straight Connector 71"/>
              <p:cNvCxnSpPr>
                <a:cxnSpLocks noChangeShapeType="1"/>
                <a:stCxn id="113" idx="3"/>
              </p:cNvCxnSpPr>
              <p:nvPr/>
            </p:nvCxnSpPr>
            <p:spPr bwMode="auto">
              <a:xfrm rot="5400000">
                <a:off x="2770695" y="2905156"/>
                <a:ext cx="3088738" cy="899004"/>
              </a:xfrm>
              <a:prstGeom prst="line">
                <a:avLst/>
              </a:prstGeom>
              <a:noFill/>
              <a:ln w="9525">
                <a:solidFill>
                  <a:srgbClr val="FF8000"/>
                </a:solidFill>
                <a:round/>
                <a:headEnd/>
                <a:tailEnd/>
              </a:ln>
            </p:spPr>
          </p:cxnSp>
          <p:sp>
            <p:nvSpPr>
              <p:cNvPr id="113" name="Oval 75"/>
              <p:cNvSpPr>
                <a:spLocks noChangeArrowheads="1"/>
              </p:cNvSpPr>
              <p:nvPr/>
            </p:nvSpPr>
            <p:spPr bwMode="auto">
              <a:xfrm>
                <a:off x="4757871" y="1765300"/>
                <a:ext cx="45719" cy="52708"/>
              </a:xfrm>
              <a:prstGeom prst="ellipse">
                <a:avLst/>
              </a:prstGeom>
              <a:solidFill>
                <a:schemeClr val="accent1"/>
              </a:solidFill>
              <a:ln w="9525">
                <a:solidFill>
                  <a:srgbClr val="FF8000"/>
                </a:solidFill>
                <a:round/>
                <a:headEnd/>
                <a:tailEnd/>
              </a:ln>
            </p:spPr>
            <p:txBody>
              <a:bodyPr wrap="none" anchor="ctr">
                <a:prstTxWarp prst="textNoShape">
                  <a:avLst/>
                </a:prstTxWarp>
              </a:bodyPr>
              <a:lstStyle/>
              <a:p>
                <a:endParaRPr lang="en-US"/>
              </a:p>
            </p:txBody>
          </p:sp>
          <p:cxnSp>
            <p:nvCxnSpPr>
              <p:cNvPr id="114" name="Straight Connector 90"/>
              <p:cNvCxnSpPr>
                <a:cxnSpLocks noChangeShapeType="1"/>
                <a:stCxn id="113" idx="6"/>
              </p:cNvCxnSpPr>
              <p:nvPr/>
            </p:nvCxnSpPr>
            <p:spPr bwMode="auto">
              <a:xfrm flipV="1">
                <a:off x="4803590" y="1790700"/>
                <a:ext cx="1216210" cy="954"/>
              </a:xfrm>
              <a:prstGeom prst="line">
                <a:avLst/>
              </a:prstGeom>
              <a:noFill/>
              <a:ln w="9525">
                <a:solidFill>
                  <a:srgbClr val="FF8000"/>
                </a:solidFill>
                <a:round/>
                <a:headEnd/>
                <a:tailEnd/>
              </a:ln>
            </p:spPr>
          </p:cxnSp>
        </p:grpSp>
        <p:grpSp>
          <p:nvGrpSpPr>
            <p:cNvPr id="5" name="Group 190"/>
            <p:cNvGrpSpPr>
              <a:grpSpLocks/>
            </p:cNvGrpSpPr>
            <p:nvPr/>
          </p:nvGrpSpPr>
          <p:grpSpPr bwMode="auto">
            <a:xfrm>
              <a:off x="3555999" y="4737101"/>
              <a:ext cx="558800" cy="292100"/>
              <a:chOff x="3555999" y="4737101"/>
              <a:chExt cx="558800" cy="292100"/>
            </a:xfrm>
          </p:grpSpPr>
          <p:sp>
            <p:nvSpPr>
              <p:cNvPr id="107" name="AutoShape 21"/>
              <p:cNvSpPr>
                <a:spLocks noChangeArrowheads="1"/>
              </p:cNvSpPr>
              <p:nvPr/>
            </p:nvSpPr>
            <p:spPr bwMode="auto">
              <a:xfrm>
                <a:off x="3962399" y="4737101"/>
                <a:ext cx="152400" cy="152400"/>
              </a:xfrm>
              <a:prstGeom prst="triangle">
                <a:avLst>
                  <a:gd name="adj" fmla="val 50000"/>
                </a:avLst>
              </a:prstGeom>
              <a:solidFill>
                <a:srgbClr val="FF8000"/>
              </a:solidFill>
              <a:ln w="6350">
                <a:solidFill>
                  <a:schemeClr val="tx1"/>
                </a:solidFill>
                <a:miter lim="800000"/>
                <a:headEnd/>
                <a:tailEnd/>
              </a:ln>
            </p:spPr>
            <p:txBody>
              <a:bodyPr wrap="none" anchor="ctr">
                <a:prstTxWarp prst="textNoShape">
                  <a:avLst/>
                </a:prstTxWarp>
              </a:bodyPr>
              <a:lstStyle/>
              <a:p>
                <a:endParaRPr lang="en-US"/>
              </a:p>
            </p:txBody>
          </p:sp>
          <p:sp>
            <p:nvSpPr>
              <p:cNvPr id="108" name="AutoShape 20"/>
              <p:cNvSpPr>
                <a:spLocks noChangeArrowheads="1"/>
              </p:cNvSpPr>
              <p:nvPr/>
            </p:nvSpPr>
            <p:spPr bwMode="auto">
              <a:xfrm>
                <a:off x="3555999" y="4838701"/>
                <a:ext cx="152400" cy="152400"/>
              </a:xfrm>
              <a:prstGeom prst="triangle">
                <a:avLst>
                  <a:gd name="adj" fmla="val 50000"/>
                </a:avLst>
              </a:prstGeom>
              <a:solidFill>
                <a:srgbClr val="FF8000"/>
              </a:solidFill>
              <a:ln w="6350">
                <a:solidFill>
                  <a:schemeClr val="tx1"/>
                </a:solidFill>
                <a:miter lim="800000"/>
                <a:headEnd/>
                <a:tailEnd/>
              </a:ln>
            </p:spPr>
            <p:txBody>
              <a:bodyPr wrap="none" anchor="ctr">
                <a:prstTxWarp prst="textNoShape">
                  <a:avLst/>
                </a:prstTxWarp>
              </a:bodyPr>
              <a:lstStyle/>
              <a:p>
                <a:endParaRPr lang="en-US"/>
              </a:p>
            </p:txBody>
          </p:sp>
          <p:sp>
            <p:nvSpPr>
              <p:cNvPr id="109" name="AutoShape 22"/>
              <p:cNvSpPr>
                <a:spLocks noChangeArrowheads="1"/>
              </p:cNvSpPr>
              <p:nvPr/>
            </p:nvSpPr>
            <p:spPr bwMode="auto">
              <a:xfrm>
                <a:off x="3784599" y="4876801"/>
                <a:ext cx="152400" cy="152400"/>
              </a:xfrm>
              <a:prstGeom prst="triangle">
                <a:avLst>
                  <a:gd name="adj" fmla="val 50000"/>
                </a:avLst>
              </a:prstGeom>
              <a:solidFill>
                <a:srgbClr val="FF8000"/>
              </a:solidFill>
              <a:ln w="6350">
                <a:solidFill>
                  <a:schemeClr val="tx1"/>
                </a:solidFill>
                <a:miter lim="800000"/>
                <a:headEnd/>
                <a:tailEnd/>
              </a:ln>
            </p:spPr>
            <p:txBody>
              <a:bodyPr wrap="none" anchor="ctr">
                <a:prstTxWarp prst="textNoShape">
                  <a:avLst/>
                </a:prstTxWarp>
              </a:bodyPr>
              <a:lstStyle/>
              <a:p>
                <a:endParaRPr lang="en-US"/>
              </a:p>
            </p:txBody>
          </p:sp>
        </p:grpSp>
      </p:grpSp>
      <p:grpSp>
        <p:nvGrpSpPr>
          <p:cNvPr id="6" name="Group 129"/>
          <p:cNvGrpSpPr/>
          <p:nvPr/>
        </p:nvGrpSpPr>
        <p:grpSpPr>
          <a:xfrm>
            <a:off x="609600" y="1242535"/>
            <a:ext cx="5417166" cy="4862601"/>
            <a:chOff x="609600" y="1233399"/>
            <a:chExt cx="5417166" cy="4862601"/>
          </a:xfrm>
        </p:grpSpPr>
        <p:grpSp>
          <p:nvGrpSpPr>
            <p:cNvPr id="8" name="Group 193"/>
            <p:cNvGrpSpPr>
              <a:grpSpLocks/>
            </p:cNvGrpSpPr>
            <p:nvPr/>
          </p:nvGrpSpPr>
          <p:grpSpPr bwMode="auto">
            <a:xfrm>
              <a:off x="609600" y="1292225"/>
              <a:ext cx="5407025" cy="4803775"/>
              <a:chOff x="609600" y="1292225"/>
              <a:chExt cx="5407025" cy="4803775"/>
            </a:xfrm>
          </p:grpSpPr>
          <p:grpSp>
            <p:nvGrpSpPr>
              <p:cNvPr id="9" name="Group 192"/>
              <p:cNvGrpSpPr>
                <a:grpSpLocks/>
              </p:cNvGrpSpPr>
              <p:nvPr/>
            </p:nvGrpSpPr>
            <p:grpSpPr bwMode="auto">
              <a:xfrm>
                <a:off x="609600" y="4572000"/>
                <a:ext cx="3581400" cy="1524000"/>
                <a:chOff x="609600" y="4572000"/>
                <a:chExt cx="3581400" cy="1524000"/>
              </a:xfrm>
            </p:grpSpPr>
            <p:sp>
              <p:nvSpPr>
                <p:cNvPr id="87" name="Oval 3"/>
                <p:cNvSpPr>
                  <a:spLocks noChangeArrowheads="1"/>
                </p:cNvSpPr>
                <p:nvPr/>
              </p:nvSpPr>
              <p:spPr bwMode="auto">
                <a:xfrm>
                  <a:off x="685800" y="5715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88" name="Oval 4"/>
                <p:cNvSpPr>
                  <a:spLocks noChangeArrowheads="1"/>
                </p:cNvSpPr>
                <p:nvPr/>
              </p:nvSpPr>
              <p:spPr bwMode="auto">
                <a:xfrm>
                  <a:off x="609600" y="4572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89" name="Oval 5"/>
                <p:cNvSpPr>
                  <a:spLocks noChangeArrowheads="1"/>
                </p:cNvSpPr>
                <p:nvPr/>
              </p:nvSpPr>
              <p:spPr bwMode="auto">
                <a:xfrm>
                  <a:off x="2362200" y="6019800"/>
                  <a:ext cx="76200" cy="76200"/>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90" name="Oval 6"/>
                <p:cNvSpPr>
                  <a:spLocks noChangeArrowheads="1"/>
                </p:cNvSpPr>
                <p:nvPr/>
              </p:nvSpPr>
              <p:spPr bwMode="auto">
                <a:xfrm>
                  <a:off x="3505200" y="48006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1" name="Oval 7"/>
                <p:cNvSpPr>
                  <a:spLocks noChangeArrowheads="1"/>
                </p:cNvSpPr>
                <p:nvPr/>
              </p:nvSpPr>
              <p:spPr bwMode="auto">
                <a:xfrm>
                  <a:off x="3657600" y="4953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2" name="Oval 8"/>
                <p:cNvSpPr>
                  <a:spLocks noChangeArrowheads="1"/>
                </p:cNvSpPr>
                <p:nvPr/>
              </p:nvSpPr>
              <p:spPr bwMode="auto">
                <a:xfrm>
                  <a:off x="3581400" y="48006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3" name="Oval 9"/>
                <p:cNvSpPr>
                  <a:spLocks noChangeArrowheads="1"/>
                </p:cNvSpPr>
                <p:nvPr/>
              </p:nvSpPr>
              <p:spPr bwMode="auto">
                <a:xfrm>
                  <a:off x="4114800" y="48006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4" name="Oval 11"/>
                <p:cNvSpPr>
                  <a:spLocks noChangeArrowheads="1"/>
                </p:cNvSpPr>
                <p:nvPr/>
              </p:nvSpPr>
              <p:spPr bwMode="auto">
                <a:xfrm>
                  <a:off x="4114800" y="48768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5" name="Oval 12"/>
                <p:cNvSpPr>
                  <a:spLocks noChangeArrowheads="1"/>
                </p:cNvSpPr>
                <p:nvPr/>
              </p:nvSpPr>
              <p:spPr bwMode="auto">
                <a:xfrm>
                  <a:off x="3987800" y="46482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6" name="Oval 13"/>
                <p:cNvSpPr>
                  <a:spLocks noChangeArrowheads="1"/>
                </p:cNvSpPr>
                <p:nvPr/>
              </p:nvSpPr>
              <p:spPr bwMode="auto">
                <a:xfrm>
                  <a:off x="2209800" y="48006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7" name="Oval 14"/>
                <p:cNvSpPr>
                  <a:spLocks noChangeArrowheads="1"/>
                </p:cNvSpPr>
                <p:nvPr/>
              </p:nvSpPr>
              <p:spPr bwMode="auto">
                <a:xfrm>
                  <a:off x="4114800" y="5334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8" name="Oval 15"/>
                <p:cNvSpPr>
                  <a:spLocks noChangeArrowheads="1"/>
                </p:cNvSpPr>
                <p:nvPr/>
              </p:nvSpPr>
              <p:spPr bwMode="auto">
                <a:xfrm>
                  <a:off x="762000" y="4572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99" name="Oval 16"/>
                <p:cNvSpPr>
                  <a:spLocks noChangeArrowheads="1"/>
                </p:cNvSpPr>
                <p:nvPr/>
              </p:nvSpPr>
              <p:spPr bwMode="auto">
                <a:xfrm>
                  <a:off x="3733800" y="47498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100" name="Oval 17"/>
                <p:cNvSpPr>
                  <a:spLocks noChangeArrowheads="1"/>
                </p:cNvSpPr>
                <p:nvPr/>
              </p:nvSpPr>
              <p:spPr bwMode="auto">
                <a:xfrm>
                  <a:off x="4089400" y="4953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101" name="Oval 18"/>
                <p:cNvSpPr>
                  <a:spLocks noChangeArrowheads="1"/>
                </p:cNvSpPr>
                <p:nvPr/>
              </p:nvSpPr>
              <p:spPr bwMode="auto">
                <a:xfrm>
                  <a:off x="4000500" y="48006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sp>
              <p:nvSpPr>
                <p:cNvPr id="102" name="Oval 19"/>
                <p:cNvSpPr>
                  <a:spLocks noChangeArrowheads="1"/>
                </p:cNvSpPr>
                <p:nvPr/>
              </p:nvSpPr>
              <p:spPr bwMode="auto">
                <a:xfrm>
                  <a:off x="3962400" y="4953000"/>
                  <a:ext cx="76200" cy="76200"/>
                </a:xfrm>
                <a:prstGeom prst="ellipse">
                  <a:avLst/>
                </a:prstGeom>
                <a:solidFill>
                  <a:srgbClr val="FF0000"/>
                </a:solidFill>
                <a:ln w="6350">
                  <a:solidFill>
                    <a:schemeClr val="tx1"/>
                  </a:solidFill>
                  <a:round/>
                  <a:headEnd/>
                  <a:tailEnd/>
                </a:ln>
              </p:spPr>
              <p:txBody>
                <a:bodyPr wrap="none" anchor="ctr">
                  <a:prstTxWarp prst="textNoShape">
                    <a:avLst/>
                  </a:prstTxWarp>
                </a:bodyPr>
                <a:lstStyle/>
                <a:p>
                  <a:endParaRPr lang="en-US"/>
                </a:p>
              </p:txBody>
            </p:sp>
          </p:grpSp>
          <p:grpSp>
            <p:nvGrpSpPr>
              <p:cNvPr id="10" name="Group 189"/>
              <p:cNvGrpSpPr>
                <a:grpSpLocks/>
              </p:cNvGrpSpPr>
              <p:nvPr/>
            </p:nvGrpSpPr>
            <p:grpSpPr bwMode="auto">
              <a:xfrm>
                <a:off x="647700" y="1292225"/>
                <a:ext cx="5368925" cy="4765675"/>
                <a:chOff x="647700" y="1292225"/>
                <a:chExt cx="5368925" cy="4765675"/>
              </a:xfrm>
            </p:grpSpPr>
            <p:cxnSp>
              <p:nvCxnSpPr>
                <p:cNvPr id="68" name="Straight Connector 123"/>
                <p:cNvCxnSpPr>
                  <a:cxnSpLocks noChangeShapeType="1"/>
                  <a:stCxn id="99" idx="7"/>
                  <a:endCxn id="71" idx="3"/>
                </p:cNvCxnSpPr>
                <p:nvPr/>
              </p:nvCxnSpPr>
              <p:spPr bwMode="auto">
                <a:xfrm rot="5400000" flipH="1" flipV="1">
                  <a:off x="2439848" y="2690242"/>
                  <a:ext cx="3429710" cy="711725"/>
                </a:xfrm>
                <a:prstGeom prst="line">
                  <a:avLst/>
                </a:prstGeom>
                <a:noFill/>
                <a:ln w="6350">
                  <a:solidFill>
                    <a:schemeClr val="tx1"/>
                  </a:solidFill>
                  <a:prstDash val="sysDash"/>
                  <a:round/>
                  <a:headEnd/>
                  <a:tailEnd/>
                </a:ln>
              </p:spPr>
            </p:cxnSp>
            <p:cxnSp>
              <p:nvCxnSpPr>
                <p:cNvPr id="69" name="Straight Connector 127"/>
                <p:cNvCxnSpPr>
                  <a:cxnSpLocks noChangeShapeType="1"/>
                  <a:stCxn id="95" idx="0"/>
                  <a:endCxn id="71" idx="3"/>
                </p:cNvCxnSpPr>
                <p:nvPr/>
              </p:nvCxnSpPr>
              <p:spPr bwMode="auto">
                <a:xfrm rot="5400000" flipH="1" flipV="1">
                  <a:off x="2609758" y="2747392"/>
                  <a:ext cx="3316951" cy="484666"/>
                </a:xfrm>
                <a:prstGeom prst="line">
                  <a:avLst/>
                </a:prstGeom>
                <a:noFill/>
                <a:ln w="6350">
                  <a:solidFill>
                    <a:schemeClr val="tx1"/>
                  </a:solidFill>
                  <a:prstDash val="sysDash"/>
                  <a:round/>
                  <a:headEnd/>
                  <a:tailEnd/>
                </a:ln>
              </p:spPr>
            </p:cxnSp>
            <p:grpSp>
              <p:nvGrpSpPr>
                <p:cNvPr id="11" name="Group 187"/>
                <p:cNvGrpSpPr>
                  <a:grpSpLocks/>
                </p:cNvGrpSpPr>
                <p:nvPr/>
              </p:nvGrpSpPr>
              <p:grpSpPr bwMode="auto">
                <a:xfrm>
                  <a:off x="647700" y="1292225"/>
                  <a:ext cx="5368925" cy="4765675"/>
                  <a:chOff x="647700" y="1292225"/>
                  <a:chExt cx="5368925" cy="4765675"/>
                </a:xfrm>
              </p:grpSpPr>
              <p:sp>
                <p:nvSpPr>
                  <p:cNvPr id="71" name="Oval 95"/>
                  <p:cNvSpPr>
                    <a:spLocks noChangeArrowheads="1"/>
                  </p:cNvSpPr>
                  <p:nvPr/>
                </p:nvSpPr>
                <p:spPr bwMode="auto">
                  <a:xfrm>
                    <a:off x="4503871" y="1292225"/>
                    <a:ext cx="45719" cy="45719"/>
                  </a:xfrm>
                  <a:prstGeom prst="ellipse">
                    <a:avLst/>
                  </a:prstGeom>
                  <a:solidFill>
                    <a:schemeClr val="accent1"/>
                  </a:solidFill>
                  <a:ln w="6350">
                    <a:solidFill>
                      <a:schemeClr val="tx1"/>
                    </a:solidFill>
                    <a:round/>
                    <a:headEnd/>
                    <a:tailEnd/>
                  </a:ln>
                </p:spPr>
                <p:txBody>
                  <a:bodyPr wrap="none" anchor="ctr">
                    <a:prstTxWarp prst="textNoShape">
                      <a:avLst/>
                    </a:prstTxWarp>
                  </a:bodyPr>
                  <a:lstStyle/>
                  <a:p>
                    <a:endParaRPr lang="en-US"/>
                  </a:p>
                </p:txBody>
              </p:sp>
              <p:cxnSp>
                <p:nvCxnSpPr>
                  <p:cNvPr id="72" name="Straight Connector 174"/>
                  <p:cNvCxnSpPr>
                    <a:cxnSpLocks noChangeShapeType="1"/>
                    <a:stCxn id="71" idx="6"/>
                  </p:cNvCxnSpPr>
                  <p:nvPr/>
                </p:nvCxnSpPr>
                <p:spPr bwMode="auto">
                  <a:xfrm flipV="1">
                    <a:off x="4549590" y="1314450"/>
                    <a:ext cx="1467035" cy="635"/>
                  </a:xfrm>
                  <a:prstGeom prst="line">
                    <a:avLst/>
                  </a:prstGeom>
                  <a:noFill/>
                  <a:ln w="9525">
                    <a:solidFill>
                      <a:schemeClr val="tx1"/>
                    </a:solidFill>
                    <a:round/>
                    <a:headEnd/>
                    <a:tailEnd/>
                  </a:ln>
                </p:spPr>
              </p:cxnSp>
              <p:grpSp>
                <p:nvGrpSpPr>
                  <p:cNvPr id="12" name="Group 186"/>
                  <p:cNvGrpSpPr>
                    <a:grpSpLocks/>
                  </p:cNvGrpSpPr>
                  <p:nvPr/>
                </p:nvGrpSpPr>
                <p:grpSpPr bwMode="auto">
                  <a:xfrm>
                    <a:off x="647700" y="1315085"/>
                    <a:ext cx="3862867" cy="4742815"/>
                    <a:chOff x="647700" y="1315085"/>
                    <a:chExt cx="3862867" cy="4742815"/>
                  </a:xfrm>
                </p:grpSpPr>
                <p:cxnSp>
                  <p:nvCxnSpPr>
                    <p:cNvPr id="74" name="Straight Connector 98"/>
                    <p:cNvCxnSpPr>
                      <a:cxnSpLocks noChangeShapeType="1"/>
                      <a:stCxn id="88" idx="0"/>
                      <a:endCxn id="71" idx="2"/>
                    </p:cNvCxnSpPr>
                    <p:nvPr/>
                  </p:nvCxnSpPr>
                  <p:spPr bwMode="auto">
                    <a:xfrm rot="5400000" flipH="1" flipV="1">
                      <a:off x="947328" y="1015458"/>
                      <a:ext cx="3256915" cy="3856171"/>
                    </a:xfrm>
                    <a:prstGeom prst="line">
                      <a:avLst/>
                    </a:prstGeom>
                    <a:noFill/>
                    <a:ln w="6350">
                      <a:solidFill>
                        <a:schemeClr val="tx1"/>
                      </a:solidFill>
                      <a:prstDash val="sysDash"/>
                      <a:round/>
                      <a:headEnd/>
                      <a:tailEnd/>
                    </a:ln>
                  </p:spPr>
                </p:cxnSp>
                <p:cxnSp>
                  <p:nvCxnSpPr>
                    <p:cNvPr id="75" name="Straight Connector 101"/>
                    <p:cNvCxnSpPr>
                      <a:cxnSpLocks noChangeShapeType="1"/>
                      <a:stCxn id="98" idx="0"/>
                      <a:endCxn id="71" idx="2"/>
                    </p:cNvCxnSpPr>
                    <p:nvPr/>
                  </p:nvCxnSpPr>
                  <p:spPr bwMode="auto">
                    <a:xfrm rot="5400000" flipH="1" flipV="1">
                      <a:off x="1023528" y="1091658"/>
                      <a:ext cx="3256915" cy="3703771"/>
                    </a:xfrm>
                    <a:prstGeom prst="line">
                      <a:avLst/>
                    </a:prstGeom>
                    <a:noFill/>
                    <a:ln w="6350">
                      <a:solidFill>
                        <a:schemeClr val="tx1"/>
                      </a:solidFill>
                      <a:prstDash val="sysDash"/>
                      <a:round/>
                      <a:headEnd/>
                      <a:tailEnd/>
                    </a:ln>
                  </p:spPr>
                </p:cxnSp>
                <p:cxnSp>
                  <p:nvCxnSpPr>
                    <p:cNvPr id="76" name="Straight Connector 107"/>
                    <p:cNvCxnSpPr>
                      <a:cxnSpLocks noChangeShapeType="1"/>
                      <a:stCxn id="100" idx="1"/>
                      <a:endCxn id="71" idx="2"/>
                    </p:cNvCxnSpPr>
                    <p:nvPr/>
                  </p:nvCxnSpPr>
                  <p:spPr bwMode="auto">
                    <a:xfrm rot="5400000" flipH="1" flipV="1">
                      <a:off x="2477678" y="2937966"/>
                      <a:ext cx="3649074" cy="403312"/>
                    </a:xfrm>
                    <a:prstGeom prst="line">
                      <a:avLst/>
                    </a:prstGeom>
                    <a:noFill/>
                    <a:ln w="6350">
                      <a:solidFill>
                        <a:schemeClr val="tx1"/>
                      </a:solidFill>
                      <a:prstDash val="sysDash"/>
                      <a:round/>
                      <a:headEnd/>
                      <a:tailEnd/>
                    </a:ln>
                  </p:spPr>
                </p:cxnSp>
                <p:cxnSp>
                  <p:nvCxnSpPr>
                    <p:cNvPr id="77" name="Straight Connector 112"/>
                    <p:cNvCxnSpPr>
                      <a:cxnSpLocks noChangeShapeType="1"/>
                      <a:stCxn id="96" idx="7"/>
                      <a:endCxn id="71" idx="2"/>
                    </p:cNvCxnSpPr>
                    <p:nvPr/>
                  </p:nvCxnSpPr>
                  <p:spPr bwMode="auto">
                    <a:xfrm rot="5400000" flipH="1" flipV="1">
                      <a:off x="1641019" y="1948907"/>
                      <a:ext cx="3496674" cy="2229030"/>
                    </a:xfrm>
                    <a:prstGeom prst="line">
                      <a:avLst/>
                    </a:prstGeom>
                    <a:noFill/>
                    <a:ln w="6350">
                      <a:solidFill>
                        <a:schemeClr val="tx1"/>
                      </a:solidFill>
                      <a:prstDash val="sysDash"/>
                      <a:round/>
                      <a:headEnd/>
                      <a:tailEnd/>
                    </a:ln>
                  </p:spPr>
                </p:cxnSp>
                <p:cxnSp>
                  <p:nvCxnSpPr>
                    <p:cNvPr id="78" name="Straight Connector 115"/>
                    <p:cNvCxnSpPr>
                      <a:cxnSpLocks noChangeShapeType="1"/>
                      <a:stCxn id="89" idx="6"/>
                      <a:endCxn id="71" idx="3"/>
                    </p:cNvCxnSpPr>
                    <p:nvPr/>
                  </p:nvCxnSpPr>
                  <p:spPr bwMode="auto">
                    <a:xfrm flipV="1">
                      <a:off x="2438400" y="1331249"/>
                      <a:ext cx="2072166" cy="4726651"/>
                    </a:xfrm>
                    <a:prstGeom prst="line">
                      <a:avLst/>
                    </a:prstGeom>
                    <a:noFill/>
                    <a:ln w="6350">
                      <a:solidFill>
                        <a:schemeClr val="tx1"/>
                      </a:solidFill>
                      <a:prstDash val="sysDash"/>
                      <a:round/>
                      <a:headEnd/>
                      <a:tailEnd/>
                    </a:ln>
                  </p:spPr>
                </p:cxnSp>
                <p:cxnSp>
                  <p:nvCxnSpPr>
                    <p:cNvPr id="79" name="Straight Connector 118"/>
                    <p:cNvCxnSpPr>
                      <a:cxnSpLocks noChangeShapeType="1"/>
                      <a:stCxn id="90" idx="0"/>
                      <a:endCxn id="71" idx="3"/>
                    </p:cNvCxnSpPr>
                    <p:nvPr/>
                  </p:nvCxnSpPr>
                  <p:spPr bwMode="auto">
                    <a:xfrm rot="5400000" flipH="1" flipV="1">
                      <a:off x="2292258" y="2582292"/>
                      <a:ext cx="3469351" cy="967266"/>
                    </a:xfrm>
                    <a:prstGeom prst="line">
                      <a:avLst/>
                    </a:prstGeom>
                    <a:noFill/>
                    <a:ln w="6350">
                      <a:solidFill>
                        <a:schemeClr val="tx1"/>
                      </a:solidFill>
                      <a:prstDash val="sysDash"/>
                      <a:round/>
                      <a:headEnd/>
                      <a:tailEnd/>
                    </a:ln>
                  </p:spPr>
                </p:cxnSp>
                <p:cxnSp>
                  <p:nvCxnSpPr>
                    <p:cNvPr id="80" name="Straight Connector 121"/>
                    <p:cNvCxnSpPr>
                      <a:cxnSpLocks noChangeShapeType="1"/>
                      <a:stCxn id="92" idx="0"/>
                      <a:endCxn id="71" idx="3"/>
                    </p:cNvCxnSpPr>
                    <p:nvPr/>
                  </p:nvCxnSpPr>
                  <p:spPr bwMode="auto">
                    <a:xfrm rot="5400000" flipH="1" flipV="1">
                      <a:off x="2330358" y="2620392"/>
                      <a:ext cx="3469351" cy="891066"/>
                    </a:xfrm>
                    <a:prstGeom prst="line">
                      <a:avLst/>
                    </a:prstGeom>
                    <a:noFill/>
                    <a:ln w="6350">
                      <a:solidFill>
                        <a:schemeClr val="tx1"/>
                      </a:solidFill>
                      <a:prstDash val="sysDash"/>
                      <a:round/>
                      <a:headEnd/>
                      <a:tailEnd/>
                    </a:ln>
                  </p:spPr>
                </p:cxnSp>
                <p:cxnSp>
                  <p:nvCxnSpPr>
                    <p:cNvPr id="81" name="Straight Connector 125"/>
                    <p:cNvCxnSpPr>
                      <a:cxnSpLocks noChangeShapeType="1"/>
                      <a:stCxn id="91" idx="7"/>
                      <a:endCxn id="71" idx="3"/>
                    </p:cNvCxnSpPr>
                    <p:nvPr/>
                  </p:nvCxnSpPr>
                  <p:spPr bwMode="auto">
                    <a:xfrm rot="5400000" flipH="1" flipV="1">
                      <a:off x="2300148" y="2753742"/>
                      <a:ext cx="3632910" cy="787925"/>
                    </a:xfrm>
                    <a:prstGeom prst="line">
                      <a:avLst/>
                    </a:prstGeom>
                    <a:noFill/>
                    <a:ln w="6350">
                      <a:solidFill>
                        <a:schemeClr val="tx1"/>
                      </a:solidFill>
                      <a:prstDash val="sysDash"/>
                      <a:round/>
                      <a:headEnd/>
                      <a:tailEnd/>
                    </a:ln>
                  </p:spPr>
                </p:cxnSp>
                <p:cxnSp>
                  <p:nvCxnSpPr>
                    <p:cNvPr id="82" name="Straight Connector 129"/>
                    <p:cNvCxnSpPr>
                      <a:cxnSpLocks noChangeShapeType="1"/>
                      <a:stCxn id="93" idx="0"/>
                      <a:endCxn id="71" idx="3"/>
                    </p:cNvCxnSpPr>
                    <p:nvPr/>
                  </p:nvCxnSpPr>
                  <p:spPr bwMode="auto">
                    <a:xfrm rot="5400000" flipH="1" flipV="1">
                      <a:off x="2597058" y="2887092"/>
                      <a:ext cx="3469351" cy="357666"/>
                    </a:xfrm>
                    <a:prstGeom prst="line">
                      <a:avLst/>
                    </a:prstGeom>
                    <a:noFill/>
                    <a:ln w="6350">
                      <a:solidFill>
                        <a:schemeClr val="tx1"/>
                      </a:solidFill>
                      <a:prstDash val="sysDash"/>
                      <a:round/>
                      <a:headEnd/>
                      <a:tailEnd/>
                    </a:ln>
                  </p:spPr>
                </p:cxnSp>
                <p:cxnSp>
                  <p:nvCxnSpPr>
                    <p:cNvPr id="83" name="Straight Connector 131"/>
                    <p:cNvCxnSpPr>
                      <a:cxnSpLocks noChangeShapeType="1"/>
                      <a:stCxn id="102" idx="0"/>
                      <a:endCxn id="71" idx="3"/>
                    </p:cNvCxnSpPr>
                    <p:nvPr/>
                  </p:nvCxnSpPr>
                  <p:spPr bwMode="auto">
                    <a:xfrm rot="5400000" flipH="1" flipV="1">
                      <a:off x="2444658" y="2887092"/>
                      <a:ext cx="3621751" cy="510066"/>
                    </a:xfrm>
                    <a:prstGeom prst="line">
                      <a:avLst/>
                    </a:prstGeom>
                    <a:noFill/>
                    <a:ln w="6350">
                      <a:solidFill>
                        <a:schemeClr val="tx1"/>
                      </a:solidFill>
                      <a:prstDash val="sysDash"/>
                      <a:round/>
                      <a:headEnd/>
                      <a:tailEnd/>
                    </a:ln>
                  </p:spPr>
                </p:cxnSp>
                <p:cxnSp>
                  <p:nvCxnSpPr>
                    <p:cNvPr id="84" name="Straight Connector 133"/>
                    <p:cNvCxnSpPr>
                      <a:cxnSpLocks noChangeShapeType="1"/>
                      <a:stCxn id="94" idx="7"/>
                      <a:endCxn id="71" idx="3"/>
                    </p:cNvCxnSpPr>
                    <p:nvPr/>
                  </p:nvCxnSpPr>
                  <p:spPr bwMode="auto">
                    <a:xfrm rot="5400000" flipH="1" flipV="1">
                      <a:off x="2566848" y="2944242"/>
                      <a:ext cx="3556710" cy="330725"/>
                    </a:xfrm>
                    <a:prstGeom prst="line">
                      <a:avLst/>
                    </a:prstGeom>
                    <a:noFill/>
                    <a:ln w="6350">
                      <a:solidFill>
                        <a:schemeClr val="tx1"/>
                      </a:solidFill>
                      <a:prstDash val="sysDash"/>
                      <a:round/>
                      <a:headEnd/>
                      <a:tailEnd/>
                    </a:ln>
                  </p:spPr>
                </p:cxnSp>
                <p:cxnSp>
                  <p:nvCxnSpPr>
                    <p:cNvPr id="85" name="Straight Connector 135"/>
                    <p:cNvCxnSpPr>
                      <a:cxnSpLocks noChangeShapeType="1"/>
                      <a:stCxn id="97" idx="7"/>
                      <a:endCxn id="71" idx="3"/>
                    </p:cNvCxnSpPr>
                    <p:nvPr/>
                  </p:nvCxnSpPr>
                  <p:spPr bwMode="auto">
                    <a:xfrm rot="5400000" flipH="1" flipV="1">
                      <a:off x="2338248" y="3172842"/>
                      <a:ext cx="4013910" cy="330725"/>
                    </a:xfrm>
                    <a:prstGeom prst="line">
                      <a:avLst/>
                    </a:prstGeom>
                    <a:noFill/>
                    <a:ln w="6350">
                      <a:solidFill>
                        <a:schemeClr val="tx1"/>
                      </a:solidFill>
                      <a:prstDash val="sysDash"/>
                      <a:round/>
                      <a:headEnd/>
                      <a:tailEnd/>
                    </a:ln>
                  </p:spPr>
                </p:cxnSp>
                <p:cxnSp>
                  <p:nvCxnSpPr>
                    <p:cNvPr id="86" name="Straight Connector 181"/>
                    <p:cNvCxnSpPr>
                      <a:cxnSpLocks noChangeShapeType="1"/>
                      <a:stCxn id="87" idx="7"/>
                      <a:endCxn id="71" idx="2"/>
                    </p:cNvCxnSpPr>
                    <p:nvPr/>
                  </p:nvCxnSpPr>
                  <p:spPr bwMode="auto">
                    <a:xfrm rot="5400000" flipH="1" flipV="1">
                      <a:off x="421819" y="1644107"/>
                      <a:ext cx="4411074" cy="3753030"/>
                    </a:xfrm>
                    <a:prstGeom prst="line">
                      <a:avLst/>
                    </a:prstGeom>
                    <a:noFill/>
                    <a:ln w="6350">
                      <a:solidFill>
                        <a:schemeClr val="tx1"/>
                      </a:solidFill>
                      <a:prstDash val="sysDash"/>
                      <a:round/>
                      <a:headEnd/>
                      <a:tailEnd/>
                    </a:ln>
                  </p:spPr>
                </p:cxnSp>
              </p:grpSp>
            </p:grpSp>
          </p:grpSp>
        </p:grpSp>
        <p:sp>
          <p:nvSpPr>
            <p:cNvPr id="116" name="Rectangle 115"/>
            <p:cNvSpPr/>
            <p:nvPr/>
          </p:nvSpPr>
          <p:spPr>
            <a:xfrm>
              <a:off x="5864471" y="1233399"/>
              <a:ext cx="162295" cy="23049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grpSp>
      <p:sp useBgFill="1">
        <p:nvSpPr>
          <p:cNvPr id="51" name="Text Box 47"/>
          <p:cNvSpPr txBox="1">
            <a:spLocks noChangeArrowheads="1"/>
          </p:cNvSpPr>
          <p:nvPr/>
        </p:nvSpPr>
        <p:spPr bwMode="auto">
          <a:xfrm>
            <a:off x="5864471" y="1277535"/>
            <a:ext cx="2807081" cy="1754187"/>
          </a:xfrm>
          <a:prstGeom prst="rect">
            <a:avLst/>
          </a:prstGeom>
          <a:ln w="9525">
            <a:solidFill>
              <a:srgbClr val="1A435D"/>
            </a:solidFill>
            <a:miter lim="800000"/>
            <a:headEnd/>
            <a:tailEnd/>
          </a:ln>
        </p:spPr>
        <p:txBody>
          <a:bodyPr>
            <a:prstTxWarp prst="textNoShape">
              <a:avLst/>
            </a:prstTxWarp>
            <a:spAutoFit/>
          </a:bodyPr>
          <a:lstStyle/>
          <a:p>
            <a:pPr>
              <a:spcBef>
                <a:spcPct val="50000"/>
              </a:spcBef>
              <a:defRPr/>
            </a:pPr>
            <a:r>
              <a:rPr lang="en-US" sz="1800" b="1" dirty="0">
                <a:solidFill>
                  <a:srgbClr val="186072"/>
                </a:solidFill>
              </a:rPr>
              <a:t>Member Nodes</a:t>
            </a:r>
          </a:p>
          <a:p>
            <a:pPr marL="182880" indent="-182880" algn="l">
              <a:spcBef>
                <a:spcPts val="0"/>
              </a:spcBef>
              <a:buFontTx/>
              <a:buChar char="•"/>
              <a:defRPr/>
            </a:pPr>
            <a:r>
              <a:rPr lang="en-US" sz="1800" dirty="0">
                <a:solidFill>
                  <a:srgbClr val="186072"/>
                </a:solidFill>
              </a:rPr>
              <a:t>diverse institutions</a:t>
            </a:r>
          </a:p>
          <a:p>
            <a:pPr marL="182880" indent="-182880" algn="l">
              <a:spcBef>
                <a:spcPts val="0"/>
              </a:spcBef>
              <a:buFontTx/>
              <a:buChar char="•"/>
              <a:defRPr/>
            </a:pPr>
            <a:r>
              <a:rPr lang="en-US" sz="1800" dirty="0">
                <a:solidFill>
                  <a:srgbClr val="186072"/>
                </a:solidFill>
              </a:rPr>
              <a:t>serve local community</a:t>
            </a:r>
          </a:p>
          <a:p>
            <a:pPr marL="182880" indent="-182880" algn="l">
              <a:spcBef>
                <a:spcPts val="0"/>
              </a:spcBef>
              <a:buFontTx/>
              <a:buChar char="•"/>
              <a:defRPr/>
            </a:pPr>
            <a:r>
              <a:rPr lang="en-US" sz="1800" dirty="0">
                <a:solidFill>
                  <a:srgbClr val="186072"/>
                </a:solidFill>
              </a:rPr>
              <a:t>provide resources for managing their data</a:t>
            </a:r>
          </a:p>
          <a:p>
            <a:pPr marL="182880" indent="-182880" algn="l">
              <a:spcBef>
                <a:spcPts val="0"/>
              </a:spcBef>
              <a:buFontTx/>
              <a:buChar char="•"/>
              <a:defRPr/>
            </a:pPr>
            <a:r>
              <a:rPr lang="en-US" sz="1800" dirty="0">
                <a:solidFill>
                  <a:srgbClr val="186072"/>
                </a:solidFill>
              </a:rPr>
              <a:t>retain copies of data</a:t>
            </a:r>
          </a:p>
        </p:txBody>
      </p:sp>
      <p:sp>
        <p:nvSpPr>
          <p:cNvPr id="115" name="Text Box 48"/>
          <p:cNvSpPr txBox="1">
            <a:spLocks noChangeArrowheads="1"/>
          </p:cNvSpPr>
          <p:nvPr/>
        </p:nvSpPr>
        <p:spPr bwMode="auto">
          <a:xfrm>
            <a:off x="5860934" y="1669647"/>
            <a:ext cx="2806700" cy="2372445"/>
          </a:xfrm>
          <a:prstGeom prst="rect">
            <a:avLst/>
          </a:prstGeom>
          <a:solidFill>
            <a:schemeClr val="bg1"/>
          </a:solidFill>
          <a:ln w="9525">
            <a:solidFill>
              <a:srgbClr val="1A435D"/>
            </a:solidFill>
            <a:miter lim="800000"/>
            <a:headEnd/>
            <a:tailEnd/>
          </a:ln>
        </p:spPr>
        <p:txBody>
          <a:bodyPr>
            <a:prstTxWarp prst="textNoShape">
              <a:avLst/>
            </a:prstTxWarp>
            <a:spAutoFit/>
          </a:bodyPr>
          <a:lstStyle/>
          <a:p>
            <a:pPr>
              <a:spcBef>
                <a:spcPct val="50000"/>
              </a:spcBef>
              <a:defRPr/>
            </a:pPr>
            <a:r>
              <a:rPr lang="en-US" sz="1800" b="1" dirty="0">
                <a:solidFill>
                  <a:srgbClr val="186072"/>
                </a:solidFill>
              </a:rPr>
              <a:t>Coordinating </a:t>
            </a:r>
            <a:r>
              <a:rPr lang="en-US" sz="1800" b="1" dirty="0" smtClean="0">
                <a:solidFill>
                  <a:srgbClr val="186072"/>
                </a:solidFill>
              </a:rPr>
              <a:t>Nodes</a:t>
            </a:r>
          </a:p>
          <a:p>
            <a:pPr marL="182880" indent="-182880" algn="l">
              <a:spcBef>
                <a:spcPts val="100"/>
              </a:spcBef>
              <a:buFontTx/>
              <a:buChar char="•"/>
              <a:defRPr/>
            </a:pPr>
            <a:r>
              <a:rPr lang="en-US" sz="1800" dirty="0">
                <a:solidFill>
                  <a:srgbClr val="186072"/>
                </a:solidFill>
              </a:rPr>
              <a:t>retain complete metadata catalog </a:t>
            </a:r>
          </a:p>
          <a:p>
            <a:pPr marL="182880" indent="-182880" algn="l">
              <a:spcBef>
                <a:spcPts val="100"/>
              </a:spcBef>
              <a:buFontTx/>
              <a:buChar char="•"/>
              <a:defRPr/>
            </a:pPr>
            <a:r>
              <a:rPr lang="en-US" sz="1800" dirty="0">
                <a:solidFill>
                  <a:srgbClr val="186072"/>
                </a:solidFill>
              </a:rPr>
              <a:t>indexing for search</a:t>
            </a:r>
          </a:p>
          <a:p>
            <a:pPr marL="182880" indent="-182880" algn="l">
              <a:spcBef>
                <a:spcPts val="100"/>
              </a:spcBef>
              <a:buFontTx/>
              <a:buChar char="•"/>
              <a:defRPr/>
            </a:pPr>
            <a:r>
              <a:rPr lang="en-US" sz="1800" dirty="0">
                <a:solidFill>
                  <a:srgbClr val="186072"/>
                </a:solidFill>
              </a:rPr>
              <a:t>network-wide services</a:t>
            </a:r>
          </a:p>
          <a:p>
            <a:pPr marL="182880" indent="-182880" algn="l">
              <a:spcBef>
                <a:spcPts val="100"/>
              </a:spcBef>
              <a:buFontTx/>
              <a:buChar char="•"/>
              <a:defRPr/>
            </a:pPr>
            <a:r>
              <a:rPr lang="en-US" sz="1800" dirty="0">
                <a:solidFill>
                  <a:srgbClr val="186072"/>
                </a:solidFill>
              </a:rPr>
              <a:t>ensure content availability (preservation)  </a:t>
            </a:r>
          </a:p>
          <a:p>
            <a:pPr marL="182880" indent="-182880" algn="l">
              <a:spcBef>
                <a:spcPts val="100"/>
              </a:spcBef>
              <a:buFontTx/>
              <a:buChar char="•"/>
              <a:defRPr/>
            </a:pPr>
            <a:r>
              <a:rPr lang="en-US" sz="1800" dirty="0">
                <a:solidFill>
                  <a:srgbClr val="186072"/>
                </a:solidFill>
              </a:rPr>
              <a:t>replication services</a:t>
            </a:r>
          </a:p>
        </p:txBody>
      </p:sp>
      <p:grpSp>
        <p:nvGrpSpPr>
          <p:cNvPr id="13" name="Group 144"/>
          <p:cNvGrpSpPr/>
          <p:nvPr/>
        </p:nvGrpSpPr>
        <p:grpSpPr>
          <a:xfrm>
            <a:off x="5864471" y="2078082"/>
            <a:ext cx="2807081" cy="2241103"/>
            <a:chOff x="5864471" y="2008635"/>
            <a:chExt cx="2816225" cy="2241103"/>
          </a:xfrm>
        </p:grpSpPr>
        <p:sp>
          <p:nvSpPr>
            <p:cNvPr id="104" name="TextBox 51"/>
            <p:cNvSpPr txBox="1">
              <a:spLocks noChangeArrowheads="1"/>
            </p:cNvSpPr>
            <p:nvPr/>
          </p:nvSpPr>
          <p:spPr bwMode="auto">
            <a:xfrm>
              <a:off x="5864471" y="2008635"/>
              <a:ext cx="2816225" cy="2241103"/>
            </a:xfrm>
            <a:prstGeom prst="rect">
              <a:avLst/>
            </a:prstGeom>
            <a:solidFill>
              <a:schemeClr val="bg1"/>
            </a:solidFill>
            <a:ln w="9525">
              <a:solidFill>
                <a:srgbClr val="1A435D"/>
              </a:solidFill>
              <a:miter lim="800000"/>
              <a:headEnd/>
              <a:tailEnd/>
            </a:ln>
          </p:spPr>
          <p:txBody>
            <a:bodyPr>
              <a:prstTxWarp prst="textNoShape">
                <a:avLst/>
              </a:prstTxWarp>
            </a:bodyPr>
            <a:lstStyle/>
            <a:p>
              <a:r>
                <a:rPr lang="en-US" b="1" dirty="0">
                  <a:solidFill>
                    <a:srgbClr val="186072"/>
                  </a:solidFill>
                </a:rPr>
                <a:t>Investigator </a:t>
              </a:r>
              <a:r>
                <a:rPr lang="en-US" b="1" dirty="0" smtClean="0">
                  <a:solidFill>
                    <a:srgbClr val="186072"/>
                  </a:solidFill>
                </a:rPr>
                <a:t>Toolkit</a:t>
              </a:r>
              <a:endParaRPr lang="en-US" sz="2000" b="1" dirty="0">
                <a:solidFill>
                  <a:srgbClr val="186072"/>
                </a:solidFill>
              </a:endParaRPr>
            </a:p>
          </p:txBody>
        </p:sp>
        <p:pic>
          <p:nvPicPr>
            <p:cNvPr id="105" name="Picture 10" descr="Screen shot 2010-07-24 at 19.21.45 .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29284" y="2743144"/>
              <a:ext cx="727479" cy="274320"/>
            </a:xfrm>
            <a:prstGeom prst="rect">
              <a:avLst/>
            </a:prstGeom>
            <a:noFill/>
            <a:ln w="9525">
              <a:noFill/>
              <a:miter lim="800000"/>
              <a:headEnd/>
              <a:tailEnd/>
            </a:ln>
          </p:spPr>
        </p:pic>
        <p:pic>
          <p:nvPicPr>
            <p:cNvPr id="106" name="Picture 13"/>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461850" y="3876408"/>
              <a:ext cx="274271" cy="274320"/>
            </a:xfrm>
            <a:prstGeom prst="rect">
              <a:avLst/>
            </a:prstGeom>
            <a:noFill/>
            <a:ln w="9525">
              <a:noFill/>
              <a:miter lim="800000"/>
              <a:headEnd/>
              <a:tailEnd/>
            </a:ln>
          </p:spPr>
        </p:pic>
        <p:pic>
          <p:nvPicPr>
            <p:cNvPr id="117" name="Picture 11" descr="Screen shot 2010-07-24 at 19.18.40 .png"/>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965938" y="3478385"/>
              <a:ext cx="1401650" cy="274320"/>
            </a:xfrm>
            <a:prstGeom prst="rect">
              <a:avLst/>
            </a:prstGeom>
            <a:noFill/>
            <a:ln w="9525">
              <a:noFill/>
              <a:miter lim="800000"/>
              <a:headEnd/>
              <a:tailEnd/>
            </a:ln>
          </p:spPr>
        </p:pic>
        <p:pic>
          <p:nvPicPr>
            <p:cNvPr id="130" name="Picture 129"/>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a:xfrm>
              <a:off x="7461850" y="3478385"/>
              <a:ext cx="1144577" cy="274320"/>
            </a:xfrm>
            <a:prstGeom prst="rect">
              <a:avLst/>
            </a:prstGeom>
          </p:spPr>
        </p:pic>
        <p:pic>
          <p:nvPicPr>
            <p:cNvPr id="131" name="Picture 7"/>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5977376" y="3117261"/>
              <a:ext cx="1405135" cy="274320"/>
            </a:xfrm>
            <a:prstGeom prst="rect">
              <a:avLst/>
            </a:prstGeom>
            <a:noFill/>
            <a:ln w="12700">
              <a:noFill/>
              <a:miter lim="800000"/>
              <a:headEnd/>
              <a:tailEnd/>
            </a:ln>
          </p:spPr>
        </p:pic>
        <p:pic>
          <p:nvPicPr>
            <p:cNvPr id="132" name="Picture 6"/>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903386" y="2743144"/>
              <a:ext cx="353874" cy="274320"/>
            </a:xfrm>
            <a:prstGeom prst="rect">
              <a:avLst/>
            </a:prstGeom>
            <a:noFill/>
            <a:ln w="12700">
              <a:noFill/>
              <a:miter lim="800000"/>
              <a:headEnd/>
              <a:tailEnd/>
            </a:ln>
          </p:spPr>
        </p:pic>
        <p:pic>
          <p:nvPicPr>
            <p:cNvPr id="136" name="Picture 135"/>
            <p:cNvPicPr>
              <a:picLocks noChangeAspect="1"/>
            </p:cNvPicPr>
            <p:nvPr/>
          </p:nvPicPr>
          <p:blipFill>
            <a:blip r:embed="rId10" cstate="screen">
              <a:extLst>
                <a:ext uri="{28A0092B-C50C-407E-A947-70E740481C1C}">
                  <a14:useLocalDpi xmlns:a14="http://schemas.microsoft.com/office/drawing/2010/main"/>
                </a:ext>
              </a:extLst>
            </a:blip>
            <a:srcRect/>
            <a:stretch>
              <a:fillRect/>
            </a:stretch>
          </p:blipFill>
          <p:spPr>
            <a:xfrm>
              <a:off x="5965938" y="2408222"/>
              <a:ext cx="1495912" cy="274320"/>
            </a:xfrm>
            <a:prstGeom prst="rect">
              <a:avLst/>
            </a:prstGeom>
          </p:spPr>
        </p:pic>
        <p:pic>
          <p:nvPicPr>
            <p:cNvPr id="137" name="Picture 136"/>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a:xfrm>
              <a:off x="7584322" y="2408222"/>
              <a:ext cx="788241" cy="274320"/>
            </a:xfrm>
            <a:prstGeom prst="rect">
              <a:avLst/>
            </a:prstGeom>
          </p:spPr>
        </p:pic>
        <p:pic>
          <p:nvPicPr>
            <p:cNvPr id="138" name="Picture 137"/>
            <p:cNvPicPr preferRelativeResize="0">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562765" y="3117261"/>
              <a:ext cx="296912" cy="274320"/>
            </a:xfrm>
            <a:prstGeom prst="rect">
              <a:avLst/>
            </a:prstGeom>
          </p:spPr>
        </p:pic>
        <p:pic>
          <p:nvPicPr>
            <p:cNvPr id="139" name="Picture 4"/>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7481658" y="2743144"/>
              <a:ext cx="350018" cy="274320"/>
            </a:xfrm>
            <a:prstGeom prst="rect">
              <a:avLst/>
            </a:prstGeom>
            <a:noFill/>
            <a:ln w="12700">
              <a:noFill/>
              <a:miter lim="800000"/>
              <a:headEnd/>
              <a:tailEnd/>
            </a:ln>
          </p:spPr>
        </p:pic>
        <p:pic>
          <p:nvPicPr>
            <p:cNvPr id="140" name="Picture 5"/>
            <p:cNvPicPr>
              <a:picLocks noChangeAspect="1" noChangeArrowheads="1"/>
            </p:cNvPicPr>
            <p:nvPr/>
          </p:nvPicPr>
          <p:blipFill>
            <a:blip r:embed="rId14" cstate="screen">
              <a:extLst>
                <a:ext uri="{28A0092B-C50C-407E-A947-70E740481C1C}">
                  <a14:useLocalDpi xmlns:a14="http://schemas.microsoft.com/office/drawing/2010/main"/>
                </a:ext>
              </a:extLst>
            </a:blip>
            <a:srcRect/>
            <a:stretch>
              <a:fillRect/>
            </a:stretch>
          </p:blipFill>
          <p:spPr bwMode="auto">
            <a:xfrm>
              <a:off x="7927158" y="3876408"/>
              <a:ext cx="360535" cy="274320"/>
            </a:xfrm>
            <a:prstGeom prst="rect">
              <a:avLst/>
            </a:prstGeom>
            <a:noFill/>
            <a:ln w="12700">
              <a:noFill/>
              <a:miter lim="800000"/>
              <a:headEnd/>
              <a:tailEnd/>
            </a:ln>
          </p:spPr>
        </p:pic>
        <p:grpSp>
          <p:nvGrpSpPr>
            <p:cNvPr id="14" name="Group 163"/>
            <p:cNvGrpSpPr>
              <a:grpSpLocks noChangeAspect="1"/>
            </p:cNvGrpSpPr>
            <p:nvPr/>
          </p:nvGrpSpPr>
          <p:grpSpPr>
            <a:xfrm>
              <a:off x="5965938" y="3876408"/>
              <a:ext cx="1324907" cy="274320"/>
              <a:chOff x="1165412" y="2356964"/>
              <a:chExt cx="3091449" cy="640080"/>
            </a:xfrm>
          </p:grpSpPr>
          <p:pic>
            <p:nvPicPr>
              <p:cNvPr id="142" name="Picture 14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165412" y="2356964"/>
                <a:ext cx="640080" cy="640080"/>
              </a:xfrm>
              <a:prstGeom prst="rect">
                <a:avLst/>
              </a:prstGeom>
            </p:spPr>
          </p:pic>
          <p:pic>
            <p:nvPicPr>
              <p:cNvPr id="143" name="Picture 142"/>
              <p:cNvPicPr preferRelativeResize="0">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05492" y="2356964"/>
                <a:ext cx="2451369" cy="640080"/>
              </a:xfrm>
              <a:prstGeom prst="rect">
                <a:avLst/>
              </a:prstGeom>
            </p:spPr>
          </p:pic>
        </p:grpSp>
        <p:pic>
          <p:nvPicPr>
            <p:cNvPr id="144" name="Picture 61"/>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8042226" y="2743144"/>
              <a:ext cx="147464" cy="274320"/>
            </a:xfrm>
            <a:prstGeom prst="rect">
              <a:avLst/>
            </a:prstGeom>
            <a:noFill/>
            <a:ln w="9525">
              <a:noFill/>
              <a:miter lim="800000"/>
              <a:headEnd/>
              <a:tailEnd/>
            </a:ln>
          </p:spPr>
        </p:pic>
      </p:grpSp>
      <p:sp>
        <p:nvSpPr>
          <p:cNvPr id="120" name="Slide Number Placeholder 5"/>
          <p:cNvSpPr>
            <a:spLocks noGrp="1"/>
          </p:cNvSpPr>
          <p:nvPr>
            <p:ph type="sldNum" sz="quarter" idx="4294967295"/>
          </p:nvPr>
        </p:nvSpPr>
        <p:spPr>
          <a:xfrm>
            <a:off x="7012608" y="6491450"/>
            <a:ext cx="2133600" cy="365125"/>
          </a:xfrm>
          <a:prstGeom prst="rect">
            <a:avLst/>
          </a:prstGeom>
        </p:spPr>
        <p:txBody>
          <a:bodyPr/>
          <a:lstStyle/>
          <a:p>
            <a:fld id="{87EF2230-5450-D547-A1D3-5726BEA55F5C}" type="slidenum">
              <a:rPr lang="en-US" smtClean="0"/>
              <a:pPr/>
              <a:t>20</a:t>
            </a:fld>
            <a:endParaRPr lang="en-US" dirty="0"/>
          </a:p>
        </p:txBody>
      </p:sp>
      <p:sp>
        <p:nvSpPr>
          <p:cNvPr id="121" name="Title 1"/>
          <p:cNvSpPr>
            <a:spLocks noGrp="1"/>
          </p:cNvSpPr>
          <p:nvPr>
            <p:ph type="title"/>
          </p:nvPr>
        </p:nvSpPr>
        <p:spPr/>
        <p:txBody>
          <a:bodyPr>
            <a:noAutofit/>
          </a:bodyPr>
          <a:lstStyle/>
          <a:p>
            <a:r>
              <a:rPr lang="en-US" sz="3600" dirty="0" smtClean="0"/>
              <a:t>DataONE </a:t>
            </a:r>
            <a:endParaRPr lang="en-US" sz="3600" dirty="0"/>
          </a:p>
        </p:txBody>
      </p:sp>
    </p:spTree>
    <p:extLst>
      <p:ext uri="{BB962C8B-B14F-4D97-AF65-F5344CB8AC3E}">
        <p14:creationId xmlns:p14="http://schemas.microsoft.com/office/powerpoint/2010/main" val="1041850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grpId="0" nodeType="clickEffect">
                                  <p:stCondLst>
                                    <p:cond delay="0"/>
                                  </p:stCondLst>
                                  <p:childTnLst>
                                    <p:animClr clrSpc="rgb" dir="cw">
                                      <p:cBhvr override="childStyle">
                                        <p:cTn id="11" dur="1000" fill="hold"/>
                                        <p:tgtEl>
                                          <p:spTgt spid="51"/>
                                        </p:tgtEl>
                                        <p:attrNameLst>
                                          <p:attrName>style.color</p:attrName>
                                        </p:attrNameLst>
                                      </p:cBhvr>
                                      <p:to>
                                        <a:srgbClr val="15A1A9"/>
                                      </p:to>
                                    </p:animClr>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animEffect transition="in" filter="fade">
                                      <p:cBhvr>
                                        <p:cTn id="17" dur="1000"/>
                                        <p:tgtEl>
                                          <p:spTgt spid="103"/>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1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mph" presetSubtype="2" fill="hold" grpId="1" nodeType="clickEffect">
                                  <p:stCondLst>
                                    <p:cond delay="0"/>
                                  </p:stCondLst>
                                  <p:childTnLst>
                                    <p:animClr clrSpc="rgb" dir="cw">
                                      <p:cBhvr override="childStyle">
                                        <p:cTn id="23" dur="1000" fill="hold"/>
                                        <p:tgtEl>
                                          <p:spTgt spid="115"/>
                                        </p:tgtEl>
                                        <p:attrNameLst>
                                          <p:attrName>style.color</p:attrName>
                                        </p:attrNameLst>
                                      </p:cBhvr>
                                      <p:to>
                                        <a:srgbClr val="15A1A9"/>
                                      </p:to>
                                    </p:animClr>
                                  </p:childTnLst>
                                </p:cTn>
                              </p:par>
                              <p:par>
                                <p:cTn id="24" presetID="1"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51" grpId="0" animBg="1"/>
      <p:bldP spid="115" grpId="0" animBg="1"/>
      <p:bldP spid="115"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395340"/>
            <a:ext cx="7772400" cy="1470025"/>
          </a:xfrm>
        </p:spPr>
        <p:txBody>
          <a:bodyPr/>
          <a:lstStyle/>
          <a:p>
            <a:r>
              <a:rPr lang="en-US" dirty="0" smtClean="0"/>
              <a:t>Data preservation and reuse</a:t>
            </a:r>
            <a:br>
              <a:rPr lang="en-US" dirty="0" smtClean="0"/>
            </a:br>
            <a:r>
              <a:rPr lang="en-US" dirty="0" smtClean="0"/>
              <a:t> thru </a:t>
            </a:r>
            <a:r>
              <a:rPr lang="en-US" dirty="0" err="1" smtClean="0"/>
              <a:t>DataONE</a:t>
            </a:r>
            <a:endParaRPr lang="en-US" dirty="0"/>
          </a:p>
        </p:txBody>
      </p:sp>
      <p:sp>
        <p:nvSpPr>
          <p:cNvPr id="3" name="Subtitle 2"/>
          <p:cNvSpPr>
            <a:spLocks noGrp="1"/>
          </p:cNvSpPr>
          <p:nvPr>
            <p:ph type="subTitle" idx="1"/>
          </p:nvPr>
        </p:nvSpPr>
        <p:spPr>
          <a:xfrm>
            <a:off x="459017" y="2633020"/>
            <a:ext cx="8181219" cy="1752600"/>
          </a:xfrm>
        </p:spPr>
        <p:txBody>
          <a:bodyPr/>
          <a:lstStyle/>
          <a:p>
            <a:pPr algn="l"/>
            <a:r>
              <a:rPr lang="en-US" dirty="0" smtClean="0">
                <a:solidFill>
                  <a:schemeClr val="tx1"/>
                </a:solidFill>
              </a:rPr>
              <a:t>Contribute and preserve your data</a:t>
            </a:r>
          </a:p>
          <a:p>
            <a:pPr algn="l"/>
            <a:r>
              <a:rPr lang="en-US" dirty="0" smtClean="0">
                <a:solidFill>
                  <a:schemeClr val="tx1"/>
                </a:solidFill>
              </a:rPr>
              <a:t>Search and find others’ data</a:t>
            </a:r>
          </a:p>
          <a:p>
            <a:pPr algn="l"/>
            <a:r>
              <a:rPr lang="en-US" i="1" dirty="0" smtClean="0">
                <a:solidFill>
                  <a:schemeClr val="tx1"/>
                </a:solidFill>
              </a:rPr>
              <a:t>Collaborate and accelerate your science!</a:t>
            </a:r>
          </a:p>
        </p:txBody>
      </p:sp>
      <p:sp>
        <p:nvSpPr>
          <p:cNvPr id="5" name="Slide Number Placeholder 4"/>
          <p:cNvSpPr>
            <a:spLocks noGrp="1"/>
          </p:cNvSpPr>
          <p:nvPr>
            <p:ph type="sldNum" sz="quarter" idx="12"/>
          </p:nvPr>
        </p:nvSpPr>
        <p:spPr/>
        <p:txBody>
          <a:bodyPr/>
          <a:lstStyle/>
          <a:p>
            <a:fld id="{44C90952-D13A-174A-90DC-8159BCCEBD2D}" type="slidenum">
              <a:rPr lang="en-US" smtClean="0"/>
              <a:t>21</a:t>
            </a:fld>
            <a:endParaRPr lang="en-US"/>
          </a:p>
        </p:txBody>
      </p:sp>
    </p:spTree>
    <p:extLst>
      <p:ext uri="{BB962C8B-B14F-4D97-AF65-F5344CB8AC3E}">
        <p14:creationId xmlns:p14="http://schemas.microsoft.com/office/powerpoint/2010/main" val="225047935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4C90952-D13A-174A-90DC-8159BCCEBD2D}" type="slidenum">
              <a:rPr lang="en-US" smtClean="0"/>
              <a:t>22</a:t>
            </a:fld>
            <a:endParaRPr lang="en-US"/>
          </a:p>
        </p:txBody>
      </p:sp>
      <p:pic>
        <p:nvPicPr>
          <p:cNvPr id="2" name="Picture 1" descr="Screen Shot 2013-08-04 at 7.14.0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19100"/>
            <a:ext cx="9144000" cy="6006728"/>
          </a:xfrm>
          <a:prstGeom prst="rect">
            <a:avLst/>
          </a:prstGeom>
        </p:spPr>
      </p:pic>
    </p:spTree>
    <p:extLst>
      <p:ext uri="{BB962C8B-B14F-4D97-AF65-F5344CB8AC3E}">
        <p14:creationId xmlns:p14="http://schemas.microsoft.com/office/powerpoint/2010/main" val="41710642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334868"/>
            <a:ext cx="7772400" cy="1470025"/>
          </a:xfrm>
        </p:spPr>
        <p:txBody>
          <a:bodyPr/>
          <a:lstStyle/>
          <a:p>
            <a:r>
              <a:rPr lang="en-US" dirty="0" smtClean="0"/>
              <a:t>Why “R”*?</a:t>
            </a:r>
            <a:endParaRPr lang="en-US" dirty="0"/>
          </a:p>
        </p:txBody>
      </p:sp>
      <p:sp>
        <p:nvSpPr>
          <p:cNvPr id="3" name="Subtitle 2"/>
          <p:cNvSpPr>
            <a:spLocks noGrp="1"/>
          </p:cNvSpPr>
          <p:nvPr>
            <p:ph type="subTitle" idx="1"/>
          </p:nvPr>
        </p:nvSpPr>
        <p:spPr>
          <a:xfrm>
            <a:off x="459017" y="2315542"/>
            <a:ext cx="8181219" cy="1752600"/>
          </a:xfrm>
        </p:spPr>
        <p:txBody>
          <a:bodyPr/>
          <a:lstStyle/>
          <a:p>
            <a:pPr algn="l"/>
            <a:r>
              <a:rPr lang="en-US" dirty="0" smtClean="0">
                <a:solidFill>
                  <a:schemeClr val="tx1"/>
                </a:solidFill>
              </a:rPr>
              <a:t>FOSS! (unlike SAS, MATLAB, MMA)</a:t>
            </a:r>
          </a:p>
          <a:p>
            <a:pPr algn="l"/>
            <a:r>
              <a:rPr lang="en-US" dirty="0" smtClean="0">
                <a:solidFill>
                  <a:schemeClr val="tx1"/>
                </a:solidFill>
              </a:rPr>
              <a:t>Cross-platform (Win, OSX, Linux)</a:t>
            </a:r>
          </a:p>
          <a:p>
            <a:pPr algn="l"/>
            <a:r>
              <a:rPr lang="en-US" dirty="0" smtClean="0">
                <a:solidFill>
                  <a:schemeClr val="tx1"/>
                </a:solidFill>
              </a:rPr>
              <a:t>64 &amp; 32 bit versions (for new and old machines)</a:t>
            </a:r>
          </a:p>
        </p:txBody>
      </p:sp>
      <p:sp>
        <p:nvSpPr>
          <p:cNvPr id="5" name="Slide Number Placeholder 4"/>
          <p:cNvSpPr>
            <a:spLocks noGrp="1"/>
          </p:cNvSpPr>
          <p:nvPr>
            <p:ph type="sldNum" sz="quarter" idx="12"/>
          </p:nvPr>
        </p:nvSpPr>
        <p:spPr/>
        <p:txBody>
          <a:bodyPr/>
          <a:lstStyle/>
          <a:p>
            <a:fld id="{44C90952-D13A-174A-90DC-8159BCCEBD2D}" type="slidenum">
              <a:rPr lang="en-US" smtClean="0"/>
              <a:t>23</a:t>
            </a:fld>
            <a:endParaRPr lang="en-US"/>
          </a:p>
        </p:txBody>
      </p:sp>
      <p:sp>
        <p:nvSpPr>
          <p:cNvPr id="6" name="TextBox 5"/>
          <p:cNvSpPr txBox="1"/>
          <p:nvPr/>
        </p:nvSpPr>
        <p:spPr>
          <a:xfrm>
            <a:off x="544337" y="6099344"/>
            <a:ext cx="2813591" cy="369332"/>
          </a:xfrm>
          <a:prstGeom prst="rect">
            <a:avLst/>
          </a:prstGeom>
          <a:noFill/>
        </p:spPr>
        <p:txBody>
          <a:bodyPr wrap="none" rtlCol="0">
            <a:spAutoFit/>
          </a:bodyPr>
          <a:lstStyle/>
          <a:p>
            <a:r>
              <a:rPr lang="en-US" dirty="0" smtClean="0"/>
              <a:t>* http</a:t>
            </a:r>
            <a:r>
              <a:rPr lang="en-US" dirty="0"/>
              <a:t>://</a:t>
            </a:r>
            <a:r>
              <a:rPr lang="en-US" dirty="0" err="1"/>
              <a:t>www.r-project.org</a:t>
            </a:r>
            <a:r>
              <a:rPr lang="en-US" dirty="0"/>
              <a:t>/</a:t>
            </a:r>
          </a:p>
        </p:txBody>
      </p:sp>
      <p:pic>
        <p:nvPicPr>
          <p:cNvPr id="8" name="Picture 7" descr="Rlogo-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4935" y="5275924"/>
            <a:ext cx="1623483" cy="1231608"/>
          </a:xfrm>
          <a:prstGeom prst="rect">
            <a:avLst/>
          </a:prstGeom>
        </p:spPr>
      </p:pic>
    </p:spTree>
    <p:extLst>
      <p:ext uri="{BB962C8B-B14F-4D97-AF65-F5344CB8AC3E}">
        <p14:creationId xmlns:p14="http://schemas.microsoft.com/office/powerpoint/2010/main" val="4203460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334868"/>
            <a:ext cx="7772400" cy="1470025"/>
          </a:xfrm>
        </p:spPr>
        <p:txBody>
          <a:bodyPr/>
          <a:lstStyle/>
          <a:p>
            <a:r>
              <a:rPr lang="en-US" dirty="0" smtClean="0"/>
              <a:t>Why “R”*?</a:t>
            </a:r>
            <a:endParaRPr lang="en-US" dirty="0"/>
          </a:p>
        </p:txBody>
      </p:sp>
      <p:sp>
        <p:nvSpPr>
          <p:cNvPr id="3" name="Subtitle 2"/>
          <p:cNvSpPr>
            <a:spLocks noGrp="1"/>
          </p:cNvSpPr>
          <p:nvPr>
            <p:ph type="subTitle" idx="1"/>
          </p:nvPr>
        </p:nvSpPr>
        <p:spPr>
          <a:xfrm>
            <a:off x="459017" y="1786412"/>
            <a:ext cx="8181219" cy="1752600"/>
          </a:xfrm>
        </p:spPr>
        <p:txBody>
          <a:bodyPr/>
          <a:lstStyle/>
          <a:p>
            <a:pPr algn="l"/>
            <a:endParaRPr lang="en-US" dirty="0" smtClean="0">
              <a:solidFill>
                <a:schemeClr val="tx1"/>
              </a:solidFill>
            </a:endParaRPr>
          </a:p>
          <a:p>
            <a:pPr algn="l"/>
            <a:r>
              <a:rPr lang="en-US" dirty="0" smtClean="0">
                <a:solidFill>
                  <a:schemeClr val="tx1"/>
                </a:solidFill>
              </a:rPr>
              <a:t>Unix-like: modular, commands “do one thing well”</a:t>
            </a:r>
          </a:p>
          <a:p>
            <a:pPr algn="l"/>
            <a:r>
              <a:rPr lang="en-US" dirty="0" smtClean="0">
                <a:solidFill>
                  <a:schemeClr val="tx1"/>
                </a:solidFill>
              </a:rPr>
              <a:t>Strong Community</a:t>
            </a:r>
            <a:r>
              <a:rPr lang="en-US" dirty="0">
                <a:solidFill>
                  <a:schemeClr val="tx1"/>
                </a:solidFill>
              </a:rPr>
              <a:t>: CRAN, packages</a:t>
            </a:r>
          </a:p>
          <a:p>
            <a:pPr algn="l"/>
            <a:r>
              <a:rPr lang="en-US" dirty="0">
                <a:solidFill>
                  <a:schemeClr val="tx1"/>
                </a:solidFill>
              </a:rPr>
              <a:t>Advanced statistical libraries and </a:t>
            </a:r>
            <a:r>
              <a:rPr lang="en-US" dirty="0" smtClean="0">
                <a:solidFill>
                  <a:schemeClr val="tx1"/>
                </a:solidFill>
              </a:rPr>
              <a:t>visualization</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44C90952-D13A-174A-90DC-8159BCCEBD2D}" type="slidenum">
              <a:rPr lang="en-US" smtClean="0"/>
              <a:t>24</a:t>
            </a:fld>
            <a:endParaRPr lang="en-US"/>
          </a:p>
        </p:txBody>
      </p:sp>
      <p:sp>
        <p:nvSpPr>
          <p:cNvPr id="6" name="TextBox 5"/>
          <p:cNvSpPr txBox="1"/>
          <p:nvPr/>
        </p:nvSpPr>
        <p:spPr>
          <a:xfrm>
            <a:off x="650177" y="6250524"/>
            <a:ext cx="2813591" cy="369332"/>
          </a:xfrm>
          <a:prstGeom prst="rect">
            <a:avLst/>
          </a:prstGeom>
          <a:noFill/>
        </p:spPr>
        <p:txBody>
          <a:bodyPr wrap="none" rtlCol="0">
            <a:spAutoFit/>
          </a:bodyPr>
          <a:lstStyle/>
          <a:p>
            <a:r>
              <a:rPr lang="en-US" dirty="0" smtClean="0"/>
              <a:t>* http</a:t>
            </a:r>
            <a:r>
              <a:rPr lang="en-US" dirty="0"/>
              <a:t>://</a:t>
            </a:r>
            <a:r>
              <a:rPr lang="en-US" dirty="0" err="1"/>
              <a:t>www.r-project.org</a:t>
            </a:r>
            <a:r>
              <a:rPr lang="en-US" dirty="0"/>
              <a:t>/</a:t>
            </a:r>
          </a:p>
        </p:txBody>
      </p:sp>
    </p:spTree>
    <p:extLst>
      <p:ext uri="{BB962C8B-B14F-4D97-AF65-F5344CB8AC3E}">
        <p14:creationId xmlns:p14="http://schemas.microsoft.com/office/powerpoint/2010/main" val="14258617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44C90952-D13A-174A-90DC-8159BCCEBD2D}" type="slidenum">
              <a:rPr lang="en-US" smtClean="0"/>
              <a:t>25</a:t>
            </a:fld>
            <a:endParaRPr lang="en-US"/>
          </a:p>
        </p:txBody>
      </p:sp>
      <p:sp>
        <p:nvSpPr>
          <p:cNvPr id="6" name="Subtitle 5"/>
          <p:cNvSpPr>
            <a:spLocks noGrp="1"/>
          </p:cNvSpPr>
          <p:nvPr>
            <p:ph type="subTitle" idx="1"/>
          </p:nvPr>
        </p:nvSpPr>
        <p:spPr/>
        <p:txBody>
          <a:bodyPr/>
          <a:lstStyle/>
          <a:p>
            <a:endParaRPr lang="en-US"/>
          </a:p>
        </p:txBody>
      </p:sp>
      <p:pic>
        <p:nvPicPr>
          <p:cNvPr id="7" name="Picture 6" descr="Screen Shot 2013-08-04 at 10.19.5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435" y="917679"/>
            <a:ext cx="7239674" cy="5438671"/>
          </a:xfrm>
          <a:prstGeom prst="rect">
            <a:avLst/>
          </a:prstGeom>
        </p:spPr>
      </p:pic>
    </p:spTree>
    <p:extLst>
      <p:ext uri="{BB962C8B-B14F-4D97-AF65-F5344CB8AC3E}">
        <p14:creationId xmlns:p14="http://schemas.microsoft.com/office/powerpoint/2010/main" val="300053674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108098"/>
            <a:ext cx="7772400" cy="1470025"/>
          </a:xfrm>
        </p:spPr>
        <p:txBody>
          <a:bodyPr/>
          <a:lstStyle/>
          <a:p>
            <a:r>
              <a:rPr lang="en-US" dirty="0" smtClean="0"/>
              <a:t>Why “R”?</a:t>
            </a:r>
            <a:endParaRPr lang="en-US" dirty="0"/>
          </a:p>
        </p:txBody>
      </p:sp>
      <p:sp>
        <p:nvSpPr>
          <p:cNvPr id="3" name="Subtitle 2"/>
          <p:cNvSpPr>
            <a:spLocks noGrp="1"/>
          </p:cNvSpPr>
          <p:nvPr>
            <p:ph type="subTitle" idx="1"/>
          </p:nvPr>
        </p:nvSpPr>
        <p:spPr>
          <a:xfrm>
            <a:off x="459017" y="1302636"/>
            <a:ext cx="8181219" cy="1752600"/>
          </a:xfrm>
        </p:spPr>
        <p:txBody>
          <a:bodyPr/>
          <a:lstStyle/>
          <a:p>
            <a:pPr algn="l"/>
            <a:r>
              <a:rPr lang="en-US" dirty="0" smtClean="0">
                <a:solidFill>
                  <a:schemeClr val="tx1"/>
                </a:solidFill>
              </a:rPr>
              <a:t>Scripted, not Gooey*: explicit record of ALL operations, transformations, analyses:</a:t>
            </a:r>
          </a:p>
          <a:p>
            <a:pPr algn="l"/>
            <a:endParaRPr lang="en-US" dirty="0">
              <a:solidFill>
                <a:schemeClr val="tx1"/>
              </a:solidFill>
            </a:endParaRPr>
          </a:p>
          <a:p>
            <a:pPr algn="l"/>
            <a:r>
              <a:rPr lang="en-US" i="1" dirty="0" smtClean="0">
                <a:solidFill>
                  <a:schemeClr val="tx1"/>
                </a:solidFill>
              </a:rPr>
              <a:t>Analyses can be reviewed,</a:t>
            </a:r>
          </a:p>
          <a:p>
            <a:pPr algn="l"/>
            <a:r>
              <a:rPr lang="en-US" i="1" dirty="0" smtClean="0">
                <a:solidFill>
                  <a:schemeClr val="tx1"/>
                </a:solidFill>
              </a:rPr>
              <a:t> shared, and extended…</a:t>
            </a:r>
          </a:p>
          <a:p>
            <a:pPr algn="l"/>
            <a:r>
              <a:rPr lang="en-US" i="1" dirty="0" smtClean="0">
                <a:solidFill>
                  <a:schemeClr val="tx1"/>
                </a:solidFill>
              </a:rPr>
              <a:t>Provides durable record</a:t>
            </a:r>
          </a:p>
          <a:p>
            <a:pPr algn="l"/>
            <a:r>
              <a:rPr lang="en-US" i="1" dirty="0" smtClean="0">
                <a:solidFill>
                  <a:schemeClr val="tx1"/>
                </a:solidFill>
              </a:rPr>
              <a:t>of what you did and how…</a:t>
            </a:r>
          </a:p>
        </p:txBody>
      </p:sp>
      <p:sp>
        <p:nvSpPr>
          <p:cNvPr id="5" name="Slide Number Placeholder 4"/>
          <p:cNvSpPr>
            <a:spLocks noGrp="1"/>
          </p:cNvSpPr>
          <p:nvPr>
            <p:ph type="sldNum" sz="quarter" idx="12"/>
          </p:nvPr>
        </p:nvSpPr>
        <p:spPr/>
        <p:txBody>
          <a:bodyPr/>
          <a:lstStyle/>
          <a:p>
            <a:fld id="{44C90952-D13A-174A-90DC-8159BCCEBD2D}" type="slidenum">
              <a:rPr lang="en-US" smtClean="0"/>
              <a:t>26</a:t>
            </a:fld>
            <a:endParaRPr lang="en-US"/>
          </a:p>
        </p:txBody>
      </p:sp>
      <p:sp>
        <p:nvSpPr>
          <p:cNvPr id="6" name="TextBox 5"/>
          <p:cNvSpPr txBox="1"/>
          <p:nvPr/>
        </p:nvSpPr>
        <p:spPr>
          <a:xfrm>
            <a:off x="650177" y="6250524"/>
            <a:ext cx="3472901" cy="369332"/>
          </a:xfrm>
          <a:prstGeom prst="rect">
            <a:avLst/>
          </a:prstGeom>
          <a:noFill/>
        </p:spPr>
        <p:txBody>
          <a:bodyPr wrap="none" rtlCol="0">
            <a:spAutoFit/>
          </a:bodyPr>
          <a:lstStyle/>
          <a:p>
            <a:r>
              <a:rPr lang="en-US" dirty="0" smtClean="0"/>
              <a:t>* Graphical User Interface; aka GUI</a:t>
            </a:r>
            <a:endParaRPr lang="en-US" dirty="0"/>
          </a:p>
        </p:txBody>
      </p:sp>
      <p:pic>
        <p:nvPicPr>
          <p:cNvPr id="4" name="Picture 3" descr="Screen Shot 2013-08-04 at 10.49.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2629" y="2798552"/>
            <a:ext cx="3670555" cy="4089684"/>
          </a:xfrm>
          <a:prstGeom prst="rect">
            <a:avLst/>
          </a:prstGeom>
        </p:spPr>
      </p:pic>
    </p:spTree>
    <p:extLst>
      <p:ext uri="{BB962C8B-B14F-4D97-AF65-F5344CB8AC3E}">
        <p14:creationId xmlns:p14="http://schemas.microsoft.com/office/powerpoint/2010/main" val="301438152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334868"/>
            <a:ext cx="7772400" cy="1470025"/>
          </a:xfrm>
        </p:spPr>
        <p:txBody>
          <a:bodyPr/>
          <a:lstStyle/>
          <a:p>
            <a:r>
              <a:rPr lang="en-US" dirty="0" smtClean="0"/>
              <a:t>Obstacles to Open Science?</a:t>
            </a:r>
            <a:endParaRPr lang="en-US" dirty="0"/>
          </a:p>
        </p:txBody>
      </p:sp>
      <p:sp>
        <p:nvSpPr>
          <p:cNvPr id="3" name="Subtitle 2"/>
          <p:cNvSpPr>
            <a:spLocks noGrp="1"/>
          </p:cNvSpPr>
          <p:nvPr>
            <p:ph type="subTitle" idx="1"/>
          </p:nvPr>
        </p:nvSpPr>
        <p:spPr>
          <a:xfrm>
            <a:off x="459017" y="2330660"/>
            <a:ext cx="8181219" cy="1752600"/>
          </a:xfrm>
        </p:spPr>
        <p:txBody>
          <a:bodyPr/>
          <a:lstStyle/>
          <a:p>
            <a:pPr algn="l"/>
            <a:r>
              <a:rPr lang="en-US" dirty="0" smtClean="0">
                <a:solidFill>
                  <a:schemeClr val="tx1"/>
                </a:solidFill>
              </a:rPr>
              <a:t>Lack of time and funding</a:t>
            </a:r>
          </a:p>
          <a:p>
            <a:pPr algn="l"/>
            <a:r>
              <a:rPr lang="en-US" dirty="0" smtClean="0">
                <a:solidFill>
                  <a:schemeClr val="tx1"/>
                </a:solidFill>
              </a:rPr>
              <a:t>**Lack of easy, useful tools to participate/comply {R, </a:t>
            </a:r>
            <a:r>
              <a:rPr lang="en-US" dirty="0" err="1" smtClean="0">
                <a:solidFill>
                  <a:schemeClr val="tx1"/>
                </a:solidFill>
              </a:rPr>
              <a:t>DataONE</a:t>
            </a:r>
            <a:r>
              <a:rPr lang="en-US" dirty="0" smtClean="0">
                <a:solidFill>
                  <a:schemeClr val="tx1"/>
                </a:solidFill>
              </a:rPr>
              <a:t>}</a:t>
            </a:r>
          </a:p>
          <a:p>
            <a:pPr algn="l"/>
            <a:r>
              <a:rPr lang="en-US" dirty="0" smtClean="0">
                <a:solidFill>
                  <a:schemeClr val="tx1"/>
                </a:solidFill>
              </a:rPr>
              <a:t>Lack of rewards: money, status, promotion</a:t>
            </a:r>
          </a:p>
          <a:p>
            <a:pPr algn="l"/>
            <a:r>
              <a:rPr lang="en-US" dirty="0" smtClean="0">
                <a:solidFill>
                  <a:schemeClr val="tx1"/>
                </a:solidFill>
              </a:rPr>
              <a:t>Breaking from traditional publication model</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44C90952-D13A-174A-90DC-8159BCCEBD2D}" type="slidenum">
              <a:rPr lang="en-US" smtClean="0"/>
              <a:t>27</a:t>
            </a:fld>
            <a:endParaRPr lang="en-US"/>
          </a:p>
        </p:txBody>
      </p:sp>
    </p:spTree>
    <p:extLst>
      <p:ext uri="{BB962C8B-B14F-4D97-AF65-F5344CB8AC3E}">
        <p14:creationId xmlns:p14="http://schemas.microsoft.com/office/powerpoint/2010/main" val="161012397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441961"/>
            <a:ext cx="7772400" cy="1470025"/>
          </a:xfrm>
        </p:spPr>
        <p:txBody>
          <a:bodyPr/>
          <a:lstStyle/>
          <a:p>
            <a:r>
              <a:rPr lang="en-US" dirty="0" smtClean="0"/>
              <a:t>“Open Science” becoming the new way to do “Science”</a:t>
            </a:r>
            <a:endParaRPr lang="en-US" dirty="0"/>
          </a:p>
        </p:txBody>
      </p:sp>
      <p:sp>
        <p:nvSpPr>
          <p:cNvPr id="3" name="Subtitle 2"/>
          <p:cNvSpPr>
            <a:spLocks noGrp="1"/>
          </p:cNvSpPr>
          <p:nvPr>
            <p:ph type="subTitle" idx="1"/>
          </p:nvPr>
        </p:nvSpPr>
        <p:spPr>
          <a:xfrm>
            <a:off x="181444" y="1849636"/>
            <a:ext cx="8498793" cy="1752600"/>
          </a:xfrm>
        </p:spPr>
        <p:txBody>
          <a:bodyPr>
            <a:noAutofit/>
          </a:bodyPr>
          <a:lstStyle/>
          <a:p>
            <a:pPr algn="l"/>
            <a:endParaRPr lang="en-US" sz="2800" i="1" dirty="0" smtClean="0">
              <a:solidFill>
                <a:schemeClr val="tx1"/>
              </a:solidFill>
            </a:endParaRPr>
          </a:p>
          <a:p>
            <a:pPr algn="l"/>
            <a:endParaRPr lang="en-US" sz="2800" i="1" dirty="0">
              <a:solidFill>
                <a:schemeClr val="tx1"/>
              </a:solidFill>
            </a:endParaRPr>
          </a:p>
          <a:p>
            <a:pPr algn="l"/>
            <a:r>
              <a:rPr lang="en-US" sz="2800" i="1" dirty="0" smtClean="0">
                <a:solidFill>
                  <a:schemeClr val="tx1"/>
                </a:solidFill>
              </a:rPr>
              <a:t>{ Open Access, Open Data, Open Notebook, Open Source}</a:t>
            </a:r>
          </a:p>
          <a:p>
            <a:pPr algn="l"/>
            <a:endParaRPr lang="en-US" i="1" dirty="0">
              <a:solidFill>
                <a:schemeClr val="tx1"/>
              </a:solidFill>
            </a:endParaRPr>
          </a:p>
          <a:p>
            <a:pPr algn="l"/>
            <a:r>
              <a:rPr lang="en-US" dirty="0" smtClean="0">
                <a:solidFill>
                  <a:schemeClr val="tx1"/>
                </a:solidFill>
              </a:rPr>
              <a:t>…sharing scientific knowledge, and accelerating scientific discovery in the future…</a:t>
            </a:r>
          </a:p>
          <a:p>
            <a:pPr algn="l"/>
            <a:endParaRPr lang="en-US" dirty="0" smtClean="0">
              <a:solidFill>
                <a:schemeClr val="tx1"/>
              </a:solidFill>
            </a:endParaRPr>
          </a:p>
          <a:p>
            <a:pPr algn="l"/>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28</a:t>
            </a:fld>
            <a:endParaRPr lang="en-US"/>
          </a:p>
        </p:txBody>
      </p:sp>
    </p:spTree>
    <p:extLst>
      <p:ext uri="{BB962C8B-B14F-4D97-AF65-F5344CB8AC3E}">
        <p14:creationId xmlns:p14="http://schemas.microsoft.com/office/powerpoint/2010/main" val="108619405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870333"/>
            <a:ext cx="7772400" cy="1470025"/>
          </a:xfrm>
        </p:spPr>
        <p:txBody>
          <a:bodyPr/>
          <a:lstStyle/>
          <a:p>
            <a:r>
              <a:rPr lang="en-US" dirty="0" smtClean="0"/>
              <a:t>Some Resources</a:t>
            </a:r>
            <a:endParaRPr lang="en-US" dirty="0"/>
          </a:p>
        </p:txBody>
      </p:sp>
      <p:sp>
        <p:nvSpPr>
          <p:cNvPr id="3" name="Subtitle 2"/>
          <p:cNvSpPr>
            <a:spLocks noGrp="1"/>
          </p:cNvSpPr>
          <p:nvPr>
            <p:ph type="subTitle" idx="1"/>
          </p:nvPr>
        </p:nvSpPr>
        <p:spPr>
          <a:xfrm>
            <a:off x="390011" y="2430998"/>
            <a:ext cx="8290226" cy="1752600"/>
          </a:xfrm>
        </p:spPr>
        <p:txBody>
          <a:bodyPr>
            <a:noAutofit/>
          </a:bodyPr>
          <a:lstStyle/>
          <a:p>
            <a:pPr algn="l"/>
            <a:r>
              <a:rPr lang="en-US" dirty="0" smtClean="0">
                <a:solidFill>
                  <a:schemeClr val="tx1"/>
                </a:solidFill>
              </a:rPr>
              <a:t>Nielsen, Michael. 2011. </a:t>
            </a:r>
            <a:r>
              <a:rPr lang="en-US" i="1" dirty="0" smtClean="0">
                <a:solidFill>
                  <a:schemeClr val="tx1"/>
                </a:solidFill>
              </a:rPr>
              <a:t>Reinventing Discovery: The New Era of Networked Science. </a:t>
            </a:r>
            <a:r>
              <a:rPr lang="en-US" dirty="0" smtClean="0">
                <a:solidFill>
                  <a:schemeClr val="tx1"/>
                </a:solidFill>
              </a:rPr>
              <a:t>Princeton University Press. 208pp.</a:t>
            </a:r>
            <a:endParaRPr lang="en-US" dirty="0">
              <a:solidFill>
                <a:schemeClr val="tx1"/>
              </a:solidFill>
            </a:endParaRPr>
          </a:p>
          <a:p>
            <a:pPr algn="l"/>
            <a:endParaRPr lang="en-US" dirty="0" smtClean="0">
              <a:solidFill>
                <a:schemeClr val="tx1"/>
              </a:solidFill>
            </a:endParaRPr>
          </a:p>
          <a:p>
            <a:pPr algn="l"/>
            <a:r>
              <a:rPr lang="en-US" dirty="0" smtClean="0">
                <a:solidFill>
                  <a:schemeClr val="tx1"/>
                </a:solidFill>
                <a:hlinkClick r:id="rId2"/>
              </a:rPr>
              <a:t>http://www.openscience.org/blog/?p=269</a:t>
            </a:r>
            <a:endParaRPr lang="en-US" dirty="0" smtClean="0">
              <a:solidFill>
                <a:schemeClr val="tx1"/>
              </a:solidFill>
            </a:endParaRPr>
          </a:p>
          <a:p>
            <a:pPr algn="l"/>
            <a:r>
              <a:rPr lang="en-US" dirty="0">
                <a:solidFill>
                  <a:schemeClr val="tx1"/>
                </a:solidFill>
              </a:rPr>
              <a:t>http://</a:t>
            </a:r>
            <a:r>
              <a:rPr lang="en-US" dirty="0" err="1">
                <a:solidFill>
                  <a:schemeClr val="tx1"/>
                </a:solidFill>
              </a:rPr>
              <a:t>mitpress.mit.edu</a:t>
            </a:r>
            <a:r>
              <a:rPr lang="en-US" dirty="0">
                <a:solidFill>
                  <a:schemeClr val="tx1"/>
                </a:solidFill>
              </a:rPr>
              <a:t>/books/open-access</a:t>
            </a:r>
          </a:p>
          <a:p>
            <a:pPr algn="l"/>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29</a:t>
            </a:fld>
            <a:endParaRPr lang="en-US"/>
          </a:p>
        </p:txBody>
      </p:sp>
    </p:spTree>
    <p:extLst>
      <p:ext uri="{BB962C8B-B14F-4D97-AF65-F5344CB8AC3E}">
        <p14:creationId xmlns:p14="http://schemas.microsoft.com/office/powerpoint/2010/main" val="316197374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4C90952-D13A-174A-90DC-8159BCCEBD2D}" type="slidenum">
              <a:rPr lang="en-US" smtClean="0"/>
              <a:t>3</a:t>
            </a:fld>
            <a:endParaRPr lang="en-US"/>
          </a:p>
        </p:txBody>
      </p:sp>
      <p:sp>
        <p:nvSpPr>
          <p:cNvPr id="4" name="TextBox 3"/>
          <p:cNvSpPr txBox="1"/>
          <p:nvPr/>
        </p:nvSpPr>
        <p:spPr>
          <a:xfrm>
            <a:off x="362888" y="642286"/>
            <a:ext cx="8573208" cy="9941181"/>
          </a:xfrm>
          <a:prstGeom prst="rect">
            <a:avLst/>
          </a:prstGeom>
          <a:noFill/>
        </p:spPr>
        <p:txBody>
          <a:bodyPr wrap="square" rtlCol="0">
            <a:spAutoFit/>
          </a:bodyPr>
          <a:lstStyle/>
          <a:p>
            <a:r>
              <a:rPr lang="en-US" sz="3200" b="1" dirty="0" smtClean="0"/>
              <a:t>				  What is Open Science</a:t>
            </a:r>
            <a:br>
              <a:rPr lang="en-US" sz="3200" b="1" dirty="0" smtClean="0"/>
            </a:br>
            <a:r>
              <a:rPr lang="en-US" sz="3200" b="1" dirty="0" smtClean="0"/>
              <a:t> 				 and why do we need it?</a:t>
            </a:r>
          </a:p>
          <a:p>
            <a:pPr algn="ctr"/>
            <a:endParaRPr lang="en-US" sz="3200" dirty="0" smtClean="0"/>
          </a:p>
          <a:p>
            <a:pPr algn="ctr"/>
            <a:endParaRPr lang="en-US" sz="3200" dirty="0"/>
          </a:p>
          <a:p>
            <a:r>
              <a:rPr lang="en-US" sz="2800" dirty="0" smtClean="0"/>
              <a:t>“</a:t>
            </a:r>
            <a:r>
              <a:rPr lang="en-US" sz="2800" dirty="0"/>
              <a:t>It is therefore thought fit to employ the </a:t>
            </a:r>
            <a:r>
              <a:rPr lang="en-US" sz="2800" dirty="0" smtClean="0"/>
              <a:t>[</a:t>
            </a:r>
            <a:r>
              <a:rPr lang="en-US" sz="2800" dirty="0"/>
              <a:t>printing] press, as the most proper way to </a:t>
            </a:r>
            <a:r>
              <a:rPr lang="en-US" sz="2800" dirty="0" smtClean="0"/>
              <a:t>gratify </a:t>
            </a:r>
            <a:r>
              <a:rPr lang="en-US" sz="2800" dirty="0"/>
              <a:t>those [who]... delight in the </a:t>
            </a:r>
            <a:r>
              <a:rPr lang="en-US" sz="2800" dirty="0" smtClean="0"/>
              <a:t>advancement of </a:t>
            </a:r>
            <a:r>
              <a:rPr lang="en-US" sz="2800" dirty="0"/>
              <a:t>Learning and profitable </a:t>
            </a:r>
            <a:r>
              <a:rPr lang="en-US" sz="2800" dirty="0" smtClean="0"/>
              <a:t>Discoveries [</a:t>
            </a:r>
            <a:r>
              <a:rPr lang="en-US" sz="2800" dirty="0"/>
              <a:t>and who </a:t>
            </a:r>
            <a:r>
              <a:rPr lang="en-US" sz="2800" dirty="0" smtClean="0"/>
              <a:t>are</a:t>
            </a:r>
            <a:r>
              <a:rPr lang="en-US" sz="2800" dirty="0"/>
              <a:t>] invited and encouraged </a:t>
            </a:r>
            <a:r>
              <a:rPr lang="en-US" sz="2800" dirty="0" smtClean="0"/>
              <a:t>to </a:t>
            </a:r>
            <a:r>
              <a:rPr lang="en-US" sz="2800" dirty="0"/>
              <a:t>search, try, and </a:t>
            </a:r>
            <a:r>
              <a:rPr lang="en-US" sz="2800" dirty="0" smtClean="0"/>
              <a:t>find </a:t>
            </a:r>
            <a:r>
              <a:rPr lang="en-US" sz="2800" dirty="0"/>
              <a:t>out new things</a:t>
            </a:r>
            <a:r>
              <a:rPr lang="en-US" sz="2800" b="1" i="1" dirty="0"/>
              <a:t>, impart their </a:t>
            </a:r>
            <a:r>
              <a:rPr lang="en-US" sz="2800" b="1" i="1" dirty="0" smtClean="0"/>
              <a:t>knowledge to one </a:t>
            </a:r>
            <a:r>
              <a:rPr lang="en-US" sz="2800" b="1" i="1" dirty="0"/>
              <a:t>another, </a:t>
            </a:r>
            <a:r>
              <a:rPr lang="en-US" sz="2800" dirty="0"/>
              <a:t>and contribute what they </a:t>
            </a:r>
            <a:r>
              <a:rPr lang="en-US" sz="2800" dirty="0" smtClean="0"/>
              <a:t>can to </a:t>
            </a:r>
            <a:r>
              <a:rPr lang="en-US" sz="2800" dirty="0"/>
              <a:t>the Grand Design of improving Natural </a:t>
            </a:r>
            <a:r>
              <a:rPr lang="en-US" sz="2800" dirty="0" smtClean="0"/>
              <a:t>Knowledge</a:t>
            </a:r>
            <a:r>
              <a:rPr lang="en-US" sz="2800" dirty="0"/>
              <a:t>... for the Glory of God... and the </a:t>
            </a:r>
            <a:r>
              <a:rPr lang="en-US" sz="2800" dirty="0" smtClean="0"/>
              <a:t>Universal </a:t>
            </a:r>
            <a:r>
              <a:rPr lang="en-US" sz="2800" dirty="0"/>
              <a:t>Good of Mankind.” </a:t>
            </a:r>
          </a:p>
          <a:p>
            <a:endParaRPr lang="en-US" i="1" dirty="0" smtClean="0"/>
          </a:p>
          <a:p>
            <a:r>
              <a:rPr lang="en-US" i="1" dirty="0" smtClean="0"/>
              <a:t>Henry Oldenburg, 1665, Philosophical Transactions of the Royal Society</a:t>
            </a:r>
            <a:r>
              <a:rPr lang="en-US" dirty="0" smtClean="0"/>
              <a:t>			</a:t>
            </a:r>
          </a:p>
          <a:p>
            <a:r>
              <a:rPr lang="en-US" dirty="0"/>
              <a:t>	</a:t>
            </a:r>
            <a:r>
              <a:rPr lang="en-US" dirty="0" smtClean="0"/>
              <a:t>						</a:t>
            </a:r>
          </a:p>
          <a:p>
            <a:r>
              <a:rPr lang="en-US" dirty="0"/>
              <a:t>	</a:t>
            </a:r>
            <a:r>
              <a:rPr lang="en-US" dirty="0" smtClean="0"/>
              <a:t>				</a:t>
            </a:r>
          </a:p>
          <a:p>
            <a:r>
              <a:rPr lang="en-US" dirty="0"/>
              <a:t>	</a:t>
            </a: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a:t>
            </a:r>
            <a:endParaRPr lang="en-US" dirty="0"/>
          </a:p>
        </p:txBody>
      </p:sp>
      <p:pic>
        <p:nvPicPr>
          <p:cNvPr id="7" name="Picture 6" descr="240px-Plato_and_Aristotle_in_The_School_of_Athens,_by_italian_Rafa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118"/>
            <a:ext cx="1874917" cy="2390519"/>
          </a:xfrm>
          <a:prstGeom prst="rect">
            <a:avLst/>
          </a:prstGeom>
        </p:spPr>
      </p:pic>
      <p:pic>
        <p:nvPicPr>
          <p:cNvPr id="5" name="Picture 4" descr="Darwi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855" y="1"/>
            <a:ext cx="2279385" cy="2225752"/>
          </a:xfrm>
          <a:prstGeom prst="rect">
            <a:avLst/>
          </a:prstGeom>
        </p:spPr>
      </p:pic>
    </p:spTree>
    <p:extLst>
      <p:ext uri="{BB962C8B-B14F-4D97-AF65-F5344CB8AC3E}">
        <p14:creationId xmlns:p14="http://schemas.microsoft.com/office/powerpoint/2010/main" val="9051353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1364159"/>
            <a:ext cx="7772400" cy="1470025"/>
          </a:xfrm>
        </p:spPr>
        <p:txBody>
          <a:bodyPr/>
          <a:lstStyle/>
          <a:p>
            <a:r>
              <a:rPr lang="en-US" dirty="0" smtClean="0"/>
              <a:t>Let’s do some Open Science with R and </a:t>
            </a:r>
            <a:r>
              <a:rPr lang="en-US" dirty="0" err="1" smtClean="0"/>
              <a:t>DataONE</a:t>
            </a:r>
            <a:r>
              <a:rPr lang="en-US" dirty="0" smtClean="0"/>
              <a:t>!</a:t>
            </a:r>
            <a:endParaRPr lang="en-US" dirty="0"/>
          </a:p>
        </p:txBody>
      </p:sp>
      <p:sp>
        <p:nvSpPr>
          <p:cNvPr id="3" name="Subtitle 2"/>
          <p:cNvSpPr>
            <a:spLocks noGrp="1"/>
          </p:cNvSpPr>
          <p:nvPr>
            <p:ph type="subTitle" idx="1"/>
          </p:nvPr>
        </p:nvSpPr>
        <p:spPr>
          <a:xfrm>
            <a:off x="181444" y="1849636"/>
            <a:ext cx="8498793" cy="1752600"/>
          </a:xfrm>
        </p:spPr>
        <p:txBody>
          <a:bodyPr>
            <a:noAutofit/>
          </a:bodyPr>
          <a:lstStyle/>
          <a:p>
            <a:pPr algn="l"/>
            <a:endParaRPr lang="en-US" dirty="0" smtClean="0">
              <a:solidFill>
                <a:schemeClr val="tx1"/>
              </a:solidFill>
            </a:endParaRPr>
          </a:p>
          <a:p>
            <a:pPr algn="l"/>
            <a:endParaRPr lang="en-US"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30</a:t>
            </a:fld>
            <a:endParaRPr lang="en-US"/>
          </a:p>
        </p:txBody>
      </p:sp>
    </p:spTree>
    <p:extLst>
      <p:ext uri="{BB962C8B-B14F-4D97-AF65-F5344CB8AC3E}">
        <p14:creationId xmlns:p14="http://schemas.microsoft.com/office/powerpoint/2010/main" val="50501972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6038" y="371439"/>
            <a:ext cx="7772400" cy="1470025"/>
          </a:xfrm>
        </p:spPr>
        <p:txBody>
          <a:bodyPr/>
          <a:lstStyle/>
          <a:p>
            <a:r>
              <a:rPr lang="en-US" dirty="0" smtClean="0"/>
              <a:t>Science is Communicated</a:t>
            </a:r>
            <a:endParaRPr lang="en-US" dirty="0"/>
          </a:p>
        </p:txBody>
      </p:sp>
      <p:sp>
        <p:nvSpPr>
          <p:cNvPr id="4" name="Slide Number Placeholder 3"/>
          <p:cNvSpPr>
            <a:spLocks noGrp="1"/>
          </p:cNvSpPr>
          <p:nvPr>
            <p:ph type="sldNum" sz="quarter" idx="12"/>
          </p:nvPr>
        </p:nvSpPr>
        <p:spPr/>
        <p:txBody>
          <a:bodyPr/>
          <a:lstStyle/>
          <a:p>
            <a:fld id="{44C90952-D13A-174A-90DC-8159BCCEBD2D}" type="slidenum">
              <a:rPr lang="en-US" smtClean="0"/>
              <a:t>4</a:t>
            </a:fld>
            <a:endParaRPr lang="en-US"/>
          </a:p>
        </p:txBody>
      </p:sp>
      <p:pic>
        <p:nvPicPr>
          <p:cNvPr id="6" name="Picture 5" descr="gutenbergpres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6840" y="3566910"/>
            <a:ext cx="2183001" cy="2516967"/>
          </a:xfrm>
          <a:prstGeom prst="rect">
            <a:avLst/>
          </a:prstGeom>
        </p:spPr>
      </p:pic>
      <p:pic>
        <p:nvPicPr>
          <p:cNvPr id="7" name="Picture 6" descr="people-talk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549" y="1708370"/>
            <a:ext cx="2116538" cy="2116538"/>
          </a:xfrm>
          <a:prstGeom prst="rect">
            <a:avLst/>
          </a:prstGeom>
        </p:spPr>
      </p:pic>
      <p:sp>
        <p:nvSpPr>
          <p:cNvPr id="8" name="TextBox 7"/>
          <p:cNvSpPr txBox="1"/>
          <p:nvPr/>
        </p:nvSpPr>
        <p:spPr>
          <a:xfrm>
            <a:off x="2449498" y="2461304"/>
            <a:ext cx="3978373" cy="461665"/>
          </a:xfrm>
          <a:prstGeom prst="rect">
            <a:avLst/>
          </a:prstGeom>
          <a:noFill/>
        </p:spPr>
        <p:txBody>
          <a:bodyPr wrap="none" rtlCol="0">
            <a:spAutoFit/>
          </a:bodyPr>
          <a:lstStyle/>
          <a:p>
            <a:r>
              <a:rPr lang="en-US" sz="2400" dirty="0"/>
              <a:t>C</a:t>
            </a:r>
            <a:r>
              <a:rPr lang="en-US" sz="2400" dirty="0" smtClean="0"/>
              <a:t>ave-man times to ESA 2013…</a:t>
            </a:r>
            <a:endParaRPr lang="en-US" sz="2400" dirty="0"/>
          </a:p>
        </p:txBody>
      </p:sp>
      <p:sp>
        <p:nvSpPr>
          <p:cNvPr id="9" name="TextBox 8"/>
          <p:cNvSpPr txBox="1"/>
          <p:nvPr/>
        </p:nvSpPr>
        <p:spPr>
          <a:xfrm>
            <a:off x="2682362" y="4428039"/>
            <a:ext cx="2619227" cy="461665"/>
          </a:xfrm>
          <a:prstGeom prst="rect">
            <a:avLst/>
          </a:prstGeom>
          <a:noFill/>
        </p:spPr>
        <p:txBody>
          <a:bodyPr wrap="none" rtlCol="0">
            <a:spAutoFit/>
          </a:bodyPr>
          <a:lstStyle/>
          <a:p>
            <a:r>
              <a:rPr lang="en-US" sz="2400" dirty="0" smtClean="0"/>
              <a:t>…1665 to present…</a:t>
            </a:r>
            <a:endParaRPr lang="en-US" sz="2400" dirty="0"/>
          </a:p>
        </p:txBody>
      </p:sp>
    </p:spTree>
    <p:extLst>
      <p:ext uri="{BB962C8B-B14F-4D97-AF65-F5344CB8AC3E}">
        <p14:creationId xmlns:p14="http://schemas.microsoft.com/office/powerpoint/2010/main" val="380024491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144669"/>
            <a:ext cx="7772400" cy="1470025"/>
          </a:xfrm>
        </p:spPr>
        <p:txBody>
          <a:bodyPr/>
          <a:lstStyle/>
          <a:p>
            <a:r>
              <a:rPr lang="en-US" dirty="0" smtClean="0"/>
              <a:t>Science is Communicated</a:t>
            </a:r>
            <a:endParaRPr lang="en-US" dirty="0"/>
          </a:p>
        </p:txBody>
      </p:sp>
      <p:sp>
        <p:nvSpPr>
          <p:cNvPr id="4" name="Slide Number Placeholder 3"/>
          <p:cNvSpPr>
            <a:spLocks noGrp="1"/>
          </p:cNvSpPr>
          <p:nvPr>
            <p:ph type="sldNum" sz="quarter" idx="12"/>
          </p:nvPr>
        </p:nvSpPr>
        <p:spPr/>
        <p:txBody>
          <a:bodyPr/>
          <a:lstStyle/>
          <a:p>
            <a:fld id="{44C90952-D13A-174A-90DC-8159BCCEBD2D}" type="slidenum">
              <a:rPr lang="en-US" smtClean="0"/>
              <a:t>5</a:t>
            </a:fld>
            <a:endParaRPr lang="en-US"/>
          </a:p>
        </p:txBody>
      </p:sp>
      <p:grpSp>
        <p:nvGrpSpPr>
          <p:cNvPr id="13" name="Group 12"/>
          <p:cNvGrpSpPr/>
          <p:nvPr/>
        </p:nvGrpSpPr>
        <p:grpSpPr>
          <a:xfrm>
            <a:off x="406358" y="1617964"/>
            <a:ext cx="4417045" cy="1355152"/>
            <a:chOff x="229373" y="2221961"/>
            <a:chExt cx="4844336" cy="1601765"/>
          </a:xfrm>
        </p:grpSpPr>
        <p:sp>
          <p:nvSpPr>
            <p:cNvPr id="7" name="TextBox 6"/>
            <p:cNvSpPr txBox="1"/>
            <p:nvPr/>
          </p:nvSpPr>
          <p:spPr>
            <a:xfrm>
              <a:off x="4649344" y="2524752"/>
              <a:ext cx="424365" cy="1015663"/>
            </a:xfrm>
            <a:prstGeom prst="rect">
              <a:avLst/>
            </a:prstGeom>
            <a:noFill/>
          </p:spPr>
          <p:txBody>
            <a:bodyPr wrap="none" rtlCol="0">
              <a:spAutoFit/>
            </a:bodyPr>
            <a:lstStyle/>
            <a:p>
              <a:r>
                <a:rPr lang="en-US" sz="6000" b="1" dirty="0"/>
                <a:t>)</a:t>
              </a:r>
            </a:p>
          </p:txBody>
        </p:sp>
        <p:pic>
          <p:nvPicPr>
            <p:cNvPr id="5" name="Picture 4" descr="people-talk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9033" y="2221961"/>
              <a:ext cx="1601765" cy="1601765"/>
            </a:xfrm>
            <a:prstGeom prst="rect">
              <a:avLst/>
            </a:prstGeom>
          </p:spPr>
        </p:pic>
        <p:pic>
          <p:nvPicPr>
            <p:cNvPr id="6" name="Picture 5" descr="gutenbergpres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5514" y="2277444"/>
              <a:ext cx="1341112" cy="1546282"/>
            </a:xfrm>
            <a:prstGeom prst="rect">
              <a:avLst/>
            </a:prstGeom>
          </p:spPr>
        </p:pic>
        <p:sp>
          <p:nvSpPr>
            <p:cNvPr id="3" name="TextBox 2"/>
            <p:cNvSpPr txBox="1"/>
            <p:nvPr/>
          </p:nvSpPr>
          <p:spPr>
            <a:xfrm>
              <a:off x="2491518" y="2570106"/>
              <a:ext cx="567884" cy="1015663"/>
            </a:xfrm>
            <a:prstGeom prst="rect">
              <a:avLst/>
            </a:prstGeom>
            <a:noFill/>
          </p:spPr>
          <p:txBody>
            <a:bodyPr wrap="none" rtlCol="0">
              <a:spAutoFit/>
            </a:bodyPr>
            <a:lstStyle/>
            <a:p>
              <a:r>
                <a:rPr lang="en-US" sz="6000" b="1" dirty="0" smtClean="0"/>
                <a:t>+</a:t>
              </a:r>
              <a:endParaRPr lang="en-US" sz="6000" b="1" dirty="0"/>
            </a:p>
          </p:txBody>
        </p:sp>
        <p:sp>
          <p:nvSpPr>
            <p:cNvPr id="9" name="TextBox 8"/>
            <p:cNvSpPr txBox="1"/>
            <p:nvPr/>
          </p:nvSpPr>
          <p:spPr>
            <a:xfrm>
              <a:off x="229373" y="2564013"/>
              <a:ext cx="424365" cy="1015663"/>
            </a:xfrm>
            <a:prstGeom prst="rect">
              <a:avLst/>
            </a:prstGeom>
            <a:noFill/>
          </p:spPr>
          <p:txBody>
            <a:bodyPr wrap="none" rtlCol="0">
              <a:spAutoFit/>
            </a:bodyPr>
            <a:lstStyle/>
            <a:p>
              <a:r>
                <a:rPr lang="en-US" sz="6000" b="1" dirty="0" smtClean="0"/>
                <a:t>(</a:t>
              </a:r>
              <a:endParaRPr lang="en-US" sz="6000" b="1" dirty="0"/>
            </a:p>
          </p:txBody>
        </p:sp>
      </p:grpSp>
      <p:sp>
        <p:nvSpPr>
          <p:cNvPr id="11" name="TextBox 10"/>
          <p:cNvSpPr txBox="1"/>
          <p:nvPr/>
        </p:nvSpPr>
        <p:spPr>
          <a:xfrm>
            <a:off x="5352602" y="1685329"/>
            <a:ext cx="831591" cy="1323439"/>
          </a:xfrm>
          <a:prstGeom prst="rect">
            <a:avLst/>
          </a:prstGeom>
          <a:noFill/>
        </p:spPr>
        <p:txBody>
          <a:bodyPr wrap="square" rtlCol="0">
            <a:spAutoFit/>
          </a:bodyPr>
          <a:lstStyle/>
          <a:p>
            <a:r>
              <a:rPr lang="en-US" sz="8000" b="1" dirty="0" smtClean="0"/>
              <a:t>+</a:t>
            </a:r>
            <a:endParaRPr lang="en-US" sz="8000" b="1" dirty="0"/>
          </a:p>
        </p:txBody>
      </p:sp>
      <p:pic>
        <p:nvPicPr>
          <p:cNvPr id="14" name="Picture 13" descr="lumetamapofinternet1.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0950" y="2986851"/>
            <a:ext cx="5302017" cy="3825812"/>
          </a:xfrm>
          <a:prstGeom prst="rect">
            <a:avLst/>
          </a:prstGeom>
        </p:spPr>
      </p:pic>
      <p:sp>
        <p:nvSpPr>
          <p:cNvPr id="15" name="TextBox 14"/>
          <p:cNvSpPr txBox="1"/>
          <p:nvPr/>
        </p:nvSpPr>
        <p:spPr>
          <a:xfrm>
            <a:off x="313797" y="4212340"/>
            <a:ext cx="2927154" cy="461665"/>
          </a:xfrm>
          <a:prstGeom prst="rect">
            <a:avLst/>
          </a:prstGeom>
          <a:noFill/>
        </p:spPr>
        <p:txBody>
          <a:bodyPr wrap="none" rtlCol="0">
            <a:spAutoFit/>
          </a:bodyPr>
          <a:lstStyle/>
          <a:p>
            <a:r>
              <a:rPr lang="en-US" sz="2400" dirty="0" smtClean="0"/>
              <a:t>…1993 to the future…</a:t>
            </a:r>
            <a:endParaRPr lang="en-US" sz="2400" dirty="0"/>
          </a:p>
        </p:txBody>
      </p:sp>
    </p:spTree>
    <p:extLst>
      <p:ext uri="{BB962C8B-B14F-4D97-AF65-F5344CB8AC3E}">
        <p14:creationId xmlns:p14="http://schemas.microsoft.com/office/powerpoint/2010/main" val="12751297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44C90952-D13A-174A-90DC-8159BCCEBD2D}" type="slidenum">
              <a:rPr lang="en-US" smtClean="0"/>
              <a:t>6</a:t>
            </a:fld>
            <a:endParaRPr lang="en-US"/>
          </a:p>
        </p:txBody>
      </p:sp>
      <p:sp>
        <p:nvSpPr>
          <p:cNvPr id="4" name="TextBox 3"/>
          <p:cNvSpPr txBox="1"/>
          <p:nvPr/>
        </p:nvSpPr>
        <p:spPr>
          <a:xfrm>
            <a:off x="196565" y="812480"/>
            <a:ext cx="8633690" cy="8987074"/>
          </a:xfrm>
          <a:prstGeom prst="rect">
            <a:avLst/>
          </a:prstGeom>
          <a:noFill/>
        </p:spPr>
        <p:txBody>
          <a:bodyPr wrap="square" rtlCol="0">
            <a:spAutoFit/>
          </a:bodyPr>
          <a:lstStyle/>
          <a:p>
            <a:r>
              <a:rPr lang="en-US" sz="3200" b="1" dirty="0" smtClean="0"/>
              <a:t>	Open 			Open Science </a:t>
            </a:r>
          </a:p>
          <a:p>
            <a:r>
              <a:rPr lang="en-US" sz="3200" b="1" dirty="0"/>
              <a:t>	</a:t>
            </a:r>
            <a:r>
              <a:rPr lang="en-US" sz="3200" b="1" dirty="0" smtClean="0"/>
              <a:t>				in the 21</a:t>
            </a:r>
            <a:r>
              <a:rPr lang="en-US" sz="3200" b="1" baseline="30000" dirty="0" smtClean="0"/>
              <a:t>st</a:t>
            </a:r>
            <a:r>
              <a:rPr lang="en-US" sz="3200" b="1" dirty="0" smtClean="0"/>
              <a:t> Century</a:t>
            </a:r>
          </a:p>
          <a:p>
            <a:endParaRPr lang="en-US" sz="2800" dirty="0"/>
          </a:p>
          <a:p>
            <a:endParaRPr lang="en-US" sz="2800" dirty="0"/>
          </a:p>
          <a:p>
            <a:r>
              <a:rPr lang="en-US" sz="2800" dirty="0" smtClean="0"/>
              <a:t>“Scientists </a:t>
            </a:r>
            <a:r>
              <a:rPr lang="en-US" sz="2800" dirty="0"/>
              <a:t>should communicate the data they </a:t>
            </a:r>
            <a:r>
              <a:rPr lang="en-US" sz="2800" dirty="0" smtClean="0"/>
              <a:t>collect </a:t>
            </a:r>
            <a:r>
              <a:rPr lang="en-US" sz="2800" dirty="0"/>
              <a:t>and the models they create, to allow </a:t>
            </a:r>
            <a:r>
              <a:rPr lang="en-US" sz="2800" dirty="0" smtClean="0"/>
              <a:t>free </a:t>
            </a:r>
            <a:r>
              <a:rPr lang="en-US" sz="2800" dirty="0"/>
              <a:t>and open access, and in ways that are </a:t>
            </a:r>
            <a:r>
              <a:rPr lang="en-US" sz="2800" dirty="0" smtClean="0"/>
              <a:t>intelligible</a:t>
            </a:r>
            <a:r>
              <a:rPr lang="en-US" sz="2800" dirty="0"/>
              <a:t>, assessable and usable for other </a:t>
            </a:r>
            <a:r>
              <a:rPr lang="en-US" sz="2800" dirty="0" smtClean="0"/>
              <a:t>specialists </a:t>
            </a:r>
            <a:r>
              <a:rPr lang="en-US" sz="2800" dirty="0"/>
              <a:t>in the same or linked fields wherever </a:t>
            </a:r>
            <a:r>
              <a:rPr lang="en-US" sz="2800" dirty="0" smtClean="0"/>
              <a:t>they </a:t>
            </a:r>
            <a:r>
              <a:rPr lang="en-US" sz="2800" dirty="0"/>
              <a:t>are in the world. Where data justify it, </a:t>
            </a:r>
            <a:r>
              <a:rPr lang="en-US" sz="2800" dirty="0" smtClean="0"/>
              <a:t>scientists </a:t>
            </a:r>
            <a:r>
              <a:rPr lang="en-US" sz="2800" dirty="0"/>
              <a:t>should make them available in an </a:t>
            </a:r>
            <a:r>
              <a:rPr lang="en-US" sz="2800" dirty="0" smtClean="0"/>
              <a:t>appropriate </a:t>
            </a:r>
            <a:r>
              <a:rPr lang="en-US" sz="2800" dirty="0"/>
              <a:t>data repository</a:t>
            </a:r>
            <a:r>
              <a:rPr lang="en-US" sz="2800" dirty="0" smtClean="0"/>
              <a:t>.”</a:t>
            </a:r>
            <a:endParaRPr lang="en-US" dirty="0" smtClean="0"/>
          </a:p>
          <a:p>
            <a:r>
              <a:rPr lang="en-US" dirty="0" smtClean="0"/>
              <a:t>	</a:t>
            </a:r>
          </a:p>
          <a:p>
            <a:r>
              <a:rPr lang="en-US" dirty="0"/>
              <a:t>“Science as an open enterprise</a:t>
            </a:r>
            <a:r>
              <a:rPr lang="en-US" dirty="0" smtClean="0"/>
              <a:t>”, The </a:t>
            </a:r>
            <a:r>
              <a:rPr lang="en-US" dirty="0"/>
              <a:t>Royal Society Science Policy Centre report 02/12</a:t>
            </a:r>
          </a:p>
          <a:p>
            <a:endParaRPr lang="en-US" sz="2800" dirty="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pic>
        <p:nvPicPr>
          <p:cNvPr id="2" name="Picture 1" descr="220px-Albert_Einstein_(Nobe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784195" cy="2522202"/>
          </a:xfrm>
          <a:prstGeom prst="rect">
            <a:avLst/>
          </a:prstGeom>
        </p:spPr>
      </p:pic>
      <p:pic>
        <p:nvPicPr>
          <p:cNvPr id="5" name="Picture 4" descr="turin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124" y="-1"/>
            <a:ext cx="1994116" cy="2522203"/>
          </a:xfrm>
          <a:prstGeom prst="rect">
            <a:avLst/>
          </a:prstGeom>
        </p:spPr>
      </p:pic>
    </p:spTree>
    <p:extLst>
      <p:ext uri="{BB962C8B-B14F-4D97-AF65-F5344CB8AC3E}">
        <p14:creationId xmlns:p14="http://schemas.microsoft.com/office/powerpoint/2010/main" val="214211014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5798" y="870333"/>
            <a:ext cx="7772400" cy="1470025"/>
          </a:xfrm>
        </p:spPr>
        <p:txBody>
          <a:bodyPr/>
          <a:lstStyle/>
          <a:p>
            <a:r>
              <a:rPr lang="en-US" dirty="0" smtClean="0"/>
              <a:t>Why Open Science now?</a:t>
            </a:r>
            <a:endParaRPr lang="en-US" dirty="0"/>
          </a:p>
        </p:txBody>
      </p:sp>
      <p:sp>
        <p:nvSpPr>
          <p:cNvPr id="3" name="Subtitle 2"/>
          <p:cNvSpPr>
            <a:spLocks noGrp="1"/>
          </p:cNvSpPr>
          <p:nvPr>
            <p:ph type="subTitle" idx="1"/>
          </p:nvPr>
        </p:nvSpPr>
        <p:spPr>
          <a:xfrm>
            <a:off x="390010" y="2596098"/>
            <a:ext cx="8440243" cy="1752600"/>
          </a:xfrm>
        </p:spPr>
        <p:txBody>
          <a:bodyPr>
            <a:normAutofit/>
          </a:bodyPr>
          <a:lstStyle/>
          <a:p>
            <a:pPr algn="l"/>
            <a:r>
              <a:rPr lang="en-US" sz="2800" dirty="0" smtClean="0">
                <a:solidFill>
                  <a:schemeClr val="tx1"/>
                </a:solidFill>
              </a:rPr>
              <a:t>Technology is available to do it (Internet + Web + FLOPS)</a:t>
            </a:r>
          </a:p>
          <a:p>
            <a:pPr algn="l"/>
            <a:r>
              <a:rPr lang="en-US" sz="2800" dirty="0" smtClean="0">
                <a:solidFill>
                  <a:schemeClr val="tx1"/>
                </a:solidFill>
              </a:rPr>
              <a:t>Growing politicization of science: need for transparency</a:t>
            </a:r>
          </a:p>
          <a:p>
            <a:pPr algn="l"/>
            <a:r>
              <a:rPr lang="en-US" sz="2800" dirty="0">
                <a:solidFill>
                  <a:schemeClr val="tx1"/>
                </a:solidFill>
              </a:rPr>
              <a:t>I</a:t>
            </a:r>
            <a:r>
              <a:rPr lang="en-US" sz="2800" dirty="0" smtClean="0">
                <a:solidFill>
                  <a:schemeClr val="tx1"/>
                </a:solidFill>
              </a:rPr>
              <a:t>mportance of large-scale/interdisciplinary science</a:t>
            </a:r>
          </a:p>
          <a:p>
            <a:pPr algn="l"/>
            <a:r>
              <a:rPr lang="en-US" sz="2800" dirty="0" smtClean="0">
                <a:solidFill>
                  <a:schemeClr val="tx1"/>
                </a:solidFill>
              </a:rPr>
              <a:t>Efficiencies in re-using or sharing available data, code</a:t>
            </a:r>
          </a:p>
          <a:p>
            <a:pPr algn="l"/>
            <a:endParaRPr lang="en-US" sz="2800" dirty="0">
              <a:solidFill>
                <a:schemeClr val="tx1"/>
              </a:solidFill>
            </a:endParaRPr>
          </a:p>
          <a:p>
            <a:pPr algn="l"/>
            <a:r>
              <a:rPr lang="en-US" sz="2800" i="1" dirty="0" smtClean="0">
                <a:solidFill>
                  <a:schemeClr val="tx1"/>
                </a:solidFill>
              </a:rPr>
              <a:t>A return to fundamental premise of science: </a:t>
            </a:r>
            <a:br>
              <a:rPr lang="en-US" sz="2800" i="1" dirty="0" smtClean="0">
                <a:solidFill>
                  <a:schemeClr val="tx1"/>
                </a:solidFill>
              </a:rPr>
            </a:br>
            <a:r>
              <a:rPr lang="en-US" sz="2800" i="1" dirty="0" smtClean="0">
                <a:solidFill>
                  <a:schemeClr val="tx1"/>
                </a:solidFill>
              </a:rPr>
              <a:t>	 objective, repeatable, replicable, general</a:t>
            </a:r>
            <a:endParaRPr lang="en-US" sz="2800" i="1" dirty="0">
              <a:solidFill>
                <a:schemeClr val="tx1"/>
              </a:solidFill>
            </a:endParaRPr>
          </a:p>
        </p:txBody>
      </p:sp>
      <p:sp>
        <p:nvSpPr>
          <p:cNvPr id="4" name="Slide Number Placeholder 3"/>
          <p:cNvSpPr>
            <a:spLocks noGrp="1"/>
          </p:cNvSpPr>
          <p:nvPr>
            <p:ph type="sldNum" sz="quarter" idx="12"/>
          </p:nvPr>
        </p:nvSpPr>
        <p:spPr/>
        <p:txBody>
          <a:bodyPr/>
          <a:lstStyle/>
          <a:p>
            <a:fld id="{44C90952-D13A-174A-90DC-8159BCCEBD2D}" type="slidenum">
              <a:rPr lang="en-US" smtClean="0"/>
              <a:t>7</a:t>
            </a:fld>
            <a:endParaRPr lang="en-US"/>
          </a:p>
        </p:txBody>
      </p:sp>
    </p:spTree>
    <p:extLst>
      <p:ext uri="{BB962C8B-B14F-4D97-AF65-F5344CB8AC3E}">
        <p14:creationId xmlns:p14="http://schemas.microsoft.com/office/powerpoint/2010/main" val="239803346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457200" y="350838"/>
            <a:ext cx="8229600" cy="563562"/>
          </a:xfrm>
        </p:spPr>
        <p:txBody>
          <a:bodyPr anchor="t">
            <a:noAutofit/>
          </a:bodyPr>
          <a:lstStyle/>
          <a:p>
            <a:pPr eaLnBrk="1" hangingPunct="1"/>
            <a:r>
              <a:rPr lang="en-US" sz="3200" dirty="0" smtClean="0">
                <a:latin typeface="Helvetica" charset="0"/>
                <a:ea typeface="ＭＳ Ｐゴシック" charset="0"/>
                <a:cs typeface="ＭＳ Ｐゴシック" charset="0"/>
              </a:rPr>
              <a:t>Why Open Science for Ecology?</a:t>
            </a:r>
            <a:endParaRPr lang="en-US" sz="3200" dirty="0">
              <a:latin typeface="Helvetica" charset="0"/>
              <a:ea typeface="ＭＳ Ｐゴシック" charset="0"/>
              <a:cs typeface="ＭＳ Ｐゴシック" charset="0"/>
            </a:endParaRPr>
          </a:p>
        </p:txBody>
      </p:sp>
      <p:sp>
        <p:nvSpPr>
          <p:cNvPr id="16387" name="TextBox 5"/>
          <p:cNvSpPr txBox="1">
            <a:spLocks noChangeArrowheads="1"/>
          </p:cNvSpPr>
          <p:nvPr/>
        </p:nvSpPr>
        <p:spPr bwMode="auto">
          <a:xfrm>
            <a:off x="228600" y="1005108"/>
            <a:ext cx="875597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r>
              <a:rPr lang="en-US" dirty="0"/>
              <a:t>Need to answer increasingly complex and </a:t>
            </a:r>
            <a:r>
              <a:rPr lang="en-US" dirty="0" smtClean="0"/>
              <a:t>societally-relevant</a:t>
            </a:r>
          </a:p>
          <a:p>
            <a:r>
              <a:rPr lang="en-US" dirty="0"/>
              <a:t>q</a:t>
            </a:r>
            <a:r>
              <a:rPr lang="en-US" dirty="0" smtClean="0"/>
              <a:t>uestions about </a:t>
            </a:r>
            <a:r>
              <a:rPr lang="en-US" dirty="0"/>
              <a:t>the environment:</a:t>
            </a:r>
          </a:p>
          <a:p>
            <a:endParaRPr lang="en-US" dirty="0"/>
          </a:p>
          <a:p>
            <a:r>
              <a:rPr lang="en-US" dirty="0"/>
              <a:t>	are the world</a:t>
            </a:r>
            <a:r>
              <a:rPr lang="ja-JP" altLang="en-US" dirty="0"/>
              <a:t>’</a:t>
            </a:r>
            <a:r>
              <a:rPr lang="en-US" dirty="0"/>
              <a:t>s fisheries sustainable</a:t>
            </a:r>
            <a:r>
              <a:rPr lang="en-US" dirty="0" smtClean="0"/>
              <a:t>?</a:t>
            </a:r>
          </a:p>
          <a:p>
            <a:r>
              <a:rPr lang="en-US" dirty="0" smtClean="0"/>
              <a:t>	how </a:t>
            </a:r>
            <a:r>
              <a:rPr lang="en-US" dirty="0"/>
              <a:t>will climate change impact </a:t>
            </a:r>
            <a:r>
              <a:rPr lang="en-US" dirty="0" smtClean="0"/>
              <a:t>global food </a:t>
            </a:r>
            <a:r>
              <a:rPr lang="en-US" dirty="0"/>
              <a:t>production</a:t>
            </a:r>
            <a:r>
              <a:rPr lang="en-US" dirty="0" smtClean="0"/>
              <a:t>?</a:t>
            </a:r>
            <a:endParaRPr lang="en-US" dirty="0"/>
          </a:p>
          <a:p>
            <a:r>
              <a:rPr lang="en-US" dirty="0"/>
              <a:t>     </a:t>
            </a:r>
            <a:r>
              <a:rPr lang="en-US" dirty="0" smtClean="0"/>
              <a:t>are GMO </a:t>
            </a:r>
            <a:r>
              <a:rPr lang="en-US" dirty="0"/>
              <a:t>crops safe to introduce to the environment</a:t>
            </a:r>
            <a:r>
              <a:rPr lang="en-US" dirty="0" smtClean="0"/>
              <a:t>?</a:t>
            </a:r>
            <a:endParaRPr lang="en-US" dirty="0"/>
          </a:p>
          <a:p>
            <a:r>
              <a:rPr lang="en-US" dirty="0" smtClean="0"/>
              <a:t>	why </a:t>
            </a:r>
            <a:r>
              <a:rPr lang="en-US" dirty="0"/>
              <a:t>are pollinators declining around the world?</a:t>
            </a:r>
          </a:p>
          <a:p>
            <a:r>
              <a:rPr lang="en-US" dirty="0"/>
              <a:t>     </a:t>
            </a:r>
            <a:r>
              <a:rPr lang="en-US" dirty="0" smtClean="0"/>
              <a:t>will </a:t>
            </a:r>
            <a:r>
              <a:rPr lang="en-US" dirty="0"/>
              <a:t>nanotech wastes alter ecosystems?</a:t>
            </a:r>
          </a:p>
          <a:p>
            <a:r>
              <a:rPr lang="en-US" dirty="0"/>
              <a:t>     </a:t>
            </a:r>
            <a:r>
              <a:rPr lang="en-US" dirty="0" smtClean="0"/>
              <a:t>what will be impacts of ocean </a:t>
            </a:r>
            <a:r>
              <a:rPr lang="en-US" dirty="0"/>
              <a:t>acidification on reef corals?</a:t>
            </a:r>
          </a:p>
          <a:p>
            <a:r>
              <a:rPr lang="en-US" dirty="0"/>
              <a:t>	can we predict the spread of </a:t>
            </a:r>
            <a:r>
              <a:rPr lang="en-US" dirty="0" smtClean="0"/>
              <a:t>invasive species and disease?</a:t>
            </a:r>
            <a:endParaRPr lang="en-US" dirty="0"/>
          </a:p>
          <a:p>
            <a:endParaRPr lang="en-US" dirty="0"/>
          </a:p>
          <a:p>
            <a:endParaRPr lang="en-US" dirty="0"/>
          </a:p>
        </p:txBody>
      </p:sp>
      <p:pic>
        <p:nvPicPr>
          <p:cNvPr id="3" name="Picture 2" descr="JennRuler_1085.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200" y="4876800"/>
            <a:ext cx="2514600" cy="1885950"/>
          </a:xfrm>
          <a:prstGeom prst="rect">
            <a:avLst/>
          </a:prstGeom>
        </p:spPr>
      </p:pic>
      <p:pic>
        <p:nvPicPr>
          <p:cNvPr id="8" name="Picture 7" descr="Budden-Bird-DSCF013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4876800"/>
            <a:ext cx="2819400" cy="1752600"/>
          </a:xfrm>
          <a:prstGeom prst="rect">
            <a:avLst/>
          </a:prstGeom>
        </p:spPr>
      </p:pic>
    </p:spTree>
    <p:extLst>
      <p:ext uri="{BB962C8B-B14F-4D97-AF65-F5344CB8AC3E}">
        <p14:creationId xmlns:p14="http://schemas.microsoft.com/office/powerpoint/2010/main" val="31891755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94676"/>
            <a:ext cx="8610600" cy="5410200"/>
          </a:xfrm>
        </p:spPr>
        <p:txBody>
          <a:bodyPr>
            <a:normAutofit fontScale="92500" lnSpcReduction="10000"/>
          </a:bodyPr>
          <a:lstStyle/>
          <a:p>
            <a:pPr>
              <a:spcAft>
                <a:spcPts val="600"/>
              </a:spcAft>
              <a:buNone/>
            </a:pPr>
            <a:r>
              <a:rPr lang="en-US" dirty="0" smtClean="0"/>
              <a:t>…and these analyses require a </a:t>
            </a:r>
            <a:r>
              <a:rPr lang="en-US" i="1" dirty="0" smtClean="0">
                <a:solidFill>
                  <a:srgbClr val="FF0000"/>
                </a:solidFill>
              </a:rPr>
              <a:t>wide range of DATA</a:t>
            </a:r>
            <a:br>
              <a:rPr lang="en-US" i="1" dirty="0" smtClean="0">
                <a:solidFill>
                  <a:srgbClr val="FF0000"/>
                </a:solidFill>
              </a:rPr>
            </a:br>
            <a:endParaRPr lang="en-US" sz="2600" i="1" dirty="0" smtClean="0">
              <a:solidFill>
                <a:srgbClr val="FF0000"/>
              </a:solidFill>
            </a:endParaRPr>
          </a:p>
          <a:p>
            <a:pPr lvl="1">
              <a:spcAft>
                <a:spcPts val="600"/>
              </a:spcAft>
            </a:pPr>
            <a:r>
              <a:rPr lang="en-US" sz="2600" b="1" dirty="0" smtClean="0">
                <a:latin typeface="Helvetica"/>
              </a:rPr>
              <a:t>Broad scales</a:t>
            </a:r>
            <a:r>
              <a:rPr lang="en-US" sz="2600" dirty="0" smtClean="0"/>
              <a:t>: geospatial, temporal, and biological</a:t>
            </a:r>
          </a:p>
          <a:p>
            <a:pPr lvl="2">
              <a:spcAft>
                <a:spcPts val="600"/>
              </a:spcAft>
            </a:pPr>
            <a:r>
              <a:rPr lang="en-US" sz="2600" dirty="0" smtClean="0"/>
              <a:t>Micro (and </a:t>
            </a:r>
            <a:r>
              <a:rPr lang="en-US" sz="2600" dirty="0" err="1" smtClean="0"/>
              <a:t>nano</a:t>
            </a:r>
            <a:r>
              <a:rPr lang="en-US" sz="2600" dirty="0" smtClean="0"/>
              <a:t>) to Global</a:t>
            </a:r>
            <a:endParaRPr lang="en-US" sz="2600" b="1" i="1" dirty="0" smtClean="0"/>
          </a:p>
          <a:p>
            <a:pPr lvl="1">
              <a:spcAft>
                <a:spcPts val="600"/>
              </a:spcAft>
            </a:pPr>
            <a:r>
              <a:rPr lang="en-US" sz="2600" b="1" dirty="0" smtClean="0">
                <a:latin typeface="Helvetica"/>
              </a:rPr>
              <a:t>Diverse topics</a:t>
            </a:r>
            <a:r>
              <a:rPr lang="en-US" sz="2600" dirty="0" smtClean="0"/>
              <a:t>: abiotic and biotic measurements and their contexts</a:t>
            </a:r>
          </a:p>
          <a:p>
            <a:pPr lvl="2"/>
            <a:r>
              <a:rPr lang="en-US" sz="2600" dirty="0">
                <a:latin typeface="Helvetica" charset="0"/>
                <a:ea typeface="ＭＳ Ｐゴシック" charset="0"/>
                <a:cs typeface="ＭＳ Ｐゴシック" charset="0"/>
              </a:rPr>
              <a:t>land-use/land-</a:t>
            </a:r>
            <a:r>
              <a:rPr lang="en-US" sz="2600" dirty="0" smtClean="0">
                <a:latin typeface="Helvetica" charset="0"/>
                <a:ea typeface="ＭＳ Ｐゴシック" charset="0"/>
                <a:cs typeface="ＭＳ Ｐゴシック" charset="0"/>
              </a:rPr>
              <a:t>cover, geology</a:t>
            </a:r>
            <a:r>
              <a:rPr lang="en-US" sz="2600" dirty="0">
                <a:latin typeface="Helvetica" charset="0"/>
                <a:ea typeface="ＭＳ Ｐゴシック" charset="0"/>
                <a:cs typeface="ＭＳ Ｐゴシック" charset="0"/>
              </a:rPr>
              <a:t>, soils, </a:t>
            </a:r>
          </a:p>
          <a:p>
            <a:pPr lvl="2"/>
            <a:r>
              <a:rPr lang="en-US" sz="2600" dirty="0">
                <a:latin typeface="Helvetica" charset="0"/>
                <a:ea typeface="ＭＳ Ｐゴシック" charset="0"/>
                <a:cs typeface="ＭＳ Ｐゴシック" charset="0"/>
              </a:rPr>
              <a:t>a</a:t>
            </a:r>
            <a:r>
              <a:rPr lang="en-US" sz="2600" dirty="0" smtClean="0">
                <a:latin typeface="Helvetica" charset="0"/>
                <a:ea typeface="ＭＳ Ｐゴシック" charset="0"/>
                <a:cs typeface="ＭＳ Ｐゴシック" charset="0"/>
              </a:rPr>
              <a:t>tmosphere, hydrology</a:t>
            </a:r>
            <a:r>
              <a:rPr lang="en-US" sz="2600" dirty="0">
                <a:latin typeface="Helvetica" charset="0"/>
                <a:ea typeface="ＭＳ Ｐゴシック" charset="0"/>
                <a:cs typeface="ＭＳ Ｐゴシック" charset="0"/>
              </a:rPr>
              <a:t>, </a:t>
            </a:r>
            <a:r>
              <a:rPr lang="en-US" sz="2600" dirty="0" smtClean="0">
                <a:latin typeface="Helvetica" charset="0"/>
                <a:ea typeface="ＭＳ Ｐゴシック" charset="0"/>
                <a:cs typeface="ＭＳ Ｐゴシック" charset="0"/>
              </a:rPr>
              <a:t>oceanography</a:t>
            </a:r>
          </a:p>
          <a:p>
            <a:pPr lvl="2"/>
            <a:r>
              <a:rPr lang="en-US" sz="2600" dirty="0">
                <a:latin typeface="Helvetica" charset="0"/>
                <a:ea typeface="ＭＳ Ｐゴシック" charset="0"/>
                <a:cs typeface="ＭＳ Ｐゴシック" charset="0"/>
              </a:rPr>
              <a:t>g</a:t>
            </a:r>
            <a:r>
              <a:rPr lang="en-US" sz="2600" dirty="0" smtClean="0">
                <a:latin typeface="Helvetica" charset="0"/>
                <a:ea typeface="ＭＳ Ｐゴシック" charset="0"/>
                <a:cs typeface="ＭＳ Ｐゴシック" charset="0"/>
              </a:rPr>
              <a:t>enes to ecosystems</a:t>
            </a:r>
          </a:p>
          <a:p>
            <a:pPr lvl="2"/>
            <a:r>
              <a:rPr lang="en-US" sz="2600" dirty="0">
                <a:latin typeface="Helvetica" charset="0"/>
                <a:ea typeface="ＭＳ Ｐゴシック" charset="0"/>
                <a:cs typeface="ＭＳ Ｐゴシック" charset="0"/>
              </a:rPr>
              <a:t>h</a:t>
            </a:r>
            <a:r>
              <a:rPr lang="en-US" sz="2600" dirty="0" smtClean="0">
                <a:latin typeface="Helvetica" charset="0"/>
                <a:ea typeface="ＭＳ Ｐゴシック" charset="0"/>
                <a:cs typeface="ＭＳ Ｐゴシック" charset="0"/>
              </a:rPr>
              <a:t>uman sciences: culture &amp;</a:t>
            </a:r>
            <a:br>
              <a:rPr lang="en-US" sz="2600" dirty="0" smtClean="0">
                <a:latin typeface="Helvetica" charset="0"/>
                <a:ea typeface="ＭＳ Ｐゴシック" charset="0"/>
                <a:cs typeface="ＭＳ Ｐゴシック" charset="0"/>
              </a:rPr>
            </a:br>
            <a:r>
              <a:rPr lang="en-US" sz="2600" dirty="0" smtClean="0">
                <a:latin typeface="Helvetica" charset="0"/>
                <a:ea typeface="ＭＳ Ｐゴシック" charset="0"/>
                <a:cs typeface="ＭＳ Ｐゴシック" charset="0"/>
              </a:rPr>
              <a:t>traditions, demographics, </a:t>
            </a:r>
            <a:br>
              <a:rPr lang="en-US" sz="2600" dirty="0" smtClean="0">
                <a:latin typeface="Helvetica" charset="0"/>
                <a:ea typeface="ＭＳ Ｐゴシック" charset="0"/>
                <a:cs typeface="ＭＳ Ｐゴシック" charset="0"/>
              </a:rPr>
            </a:br>
            <a:r>
              <a:rPr lang="en-US" sz="2600" dirty="0" smtClean="0">
                <a:latin typeface="Helvetica" charset="0"/>
                <a:ea typeface="ＭＳ Ｐゴシック" charset="0"/>
                <a:cs typeface="ＭＳ Ｐゴシック" charset="0"/>
              </a:rPr>
              <a:t>economics</a:t>
            </a:r>
            <a:r>
              <a:rPr lang="en-US" sz="2600" dirty="0">
                <a:latin typeface="Helvetica" charset="0"/>
                <a:ea typeface="ＭＳ Ｐゴシック" charset="0"/>
                <a:cs typeface="ＭＳ Ｐゴシック" charset="0"/>
              </a:rPr>
              <a:t>, </a:t>
            </a:r>
            <a:r>
              <a:rPr lang="en-US" sz="2600" dirty="0" smtClean="0">
                <a:latin typeface="Helvetica" charset="0"/>
                <a:ea typeface="ＭＳ Ｐゴシック" charset="0"/>
                <a:cs typeface="ＭＳ Ｐゴシック" charset="0"/>
              </a:rPr>
              <a:t>governance</a:t>
            </a:r>
          </a:p>
          <a:p>
            <a:pPr marL="914400" lvl="2" indent="0">
              <a:buNone/>
            </a:pPr>
            <a:endParaRPr lang="en-US" sz="1200" dirty="0">
              <a:latin typeface="Helvetica" charset="0"/>
              <a:ea typeface="ＭＳ Ｐゴシック" charset="0"/>
              <a:cs typeface="ＭＳ Ｐゴシック" charset="0"/>
            </a:endParaRPr>
          </a:p>
          <a:p>
            <a:endParaRPr lang="en-US" sz="2000" dirty="0">
              <a:latin typeface="Helvetica" charset="0"/>
              <a:ea typeface="ＭＳ Ｐゴシック" charset="0"/>
              <a:cs typeface="ＭＳ Ｐゴシック" charset="0"/>
            </a:endParaRPr>
          </a:p>
          <a:p>
            <a:pPr marL="0" indent="0">
              <a:buNone/>
            </a:pPr>
            <a:endParaRPr lang="en-US" dirty="0">
              <a:latin typeface="Helvetica" charset="0"/>
              <a:ea typeface="ＭＳ Ｐゴシック" charset="0"/>
              <a:cs typeface="ＭＳ Ｐゴシック" charset="0"/>
            </a:endParaRPr>
          </a:p>
        </p:txBody>
      </p:sp>
      <p:sp>
        <p:nvSpPr>
          <p:cNvPr id="5" name="Slide Number Placeholder 4"/>
          <p:cNvSpPr>
            <a:spLocks noGrp="1"/>
          </p:cNvSpPr>
          <p:nvPr>
            <p:ph type="sldNum" sz="quarter" idx="12"/>
          </p:nvPr>
        </p:nvSpPr>
        <p:spPr/>
        <p:txBody>
          <a:bodyPr/>
          <a:lstStyle/>
          <a:p>
            <a:fld id="{F561DF2B-B89A-1D4B-BD1C-5FB167A0A89A}" type="slidenum">
              <a:rPr lang="en-US" smtClean="0"/>
              <a:pPr/>
              <a:t>9</a:t>
            </a:fld>
            <a:endParaRPr lang="en-US"/>
          </a:p>
        </p:txBody>
      </p:sp>
      <p:pic>
        <p:nvPicPr>
          <p:cNvPr id="8" name="Picture 7" descr="Fig2_NEON-small.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8719" y="4506468"/>
            <a:ext cx="3438081" cy="2211832"/>
          </a:xfrm>
          <a:prstGeom prst="rect">
            <a:avLst/>
          </a:prstGeom>
        </p:spPr>
      </p:pic>
    </p:spTree>
    <p:extLst>
      <p:ext uri="{BB962C8B-B14F-4D97-AF65-F5344CB8AC3E}">
        <p14:creationId xmlns:p14="http://schemas.microsoft.com/office/powerpoint/2010/main" val="97700280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1235</TotalTime>
  <Words>1228</Words>
  <Application>Microsoft Macintosh PowerPoint</Application>
  <PresentationFormat>On-screen Show (4:3)</PresentationFormat>
  <Paragraphs>247</Paragraphs>
  <Slides>30</Slides>
  <Notes>13</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Conducting Open Science using  R and DataONE: A Hands-on Primer  Workshop at ESA Annual Meeting Aug 4, 2013</vt:lpstr>
      <vt:lpstr>PowerPoint Presentation</vt:lpstr>
      <vt:lpstr>PowerPoint Presentation</vt:lpstr>
      <vt:lpstr>Science is Communicated</vt:lpstr>
      <vt:lpstr>Science is Communicated</vt:lpstr>
      <vt:lpstr>PowerPoint Presentation</vt:lpstr>
      <vt:lpstr>Why Open Science now?</vt:lpstr>
      <vt:lpstr>Why Open Science for Ecology?</vt:lpstr>
      <vt:lpstr>PowerPoint Presentation</vt:lpstr>
      <vt:lpstr>PowerPoint Presentation</vt:lpstr>
      <vt:lpstr>Open Science for Ecology</vt:lpstr>
      <vt:lpstr>Open Science:</vt:lpstr>
      <vt:lpstr>Open Access (OA)</vt:lpstr>
      <vt:lpstr>Open Data</vt:lpstr>
      <vt:lpstr>Open Source</vt:lpstr>
      <vt:lpstr>Open Source</vt:lpstr>
      <vt:lpstr>Open Notebook</vt:lpstr>
      <vt:lpstr>PowerPoint Presentation</vt:lpstr>
      <vt:lpstr>DataONE- Data Observation Network for Earth Cyberinfrastructure</vt:lpstr>
      <vt:lpstr>DataONE </vt:lpstr>
      <vt:lpstr>Data preservation and reuse  thru DataONE</vt:lpstr>
      <vt:lpstr>PowerPoint Presentation</vt:lpstr>
      <vt:lpstr>Why “R”*?</vt:lpstr>
      <vt:lpstr>Why “R”*?</vt:lpstr>
      <vt:lpstr>PowerPoint Presentation</vt:lpstr>
      <vt:lpstr>Why “R”?</vt:lpstr>
      <vt:lpstr>Obstacles to Open Science?</vt:lpstr>
      <vt:lpstr>“Open Science” becoming the new way to do “Science”</vt:lpstr>
      <vt:lpstr>Some Resources</vt:lpstr>
      <vt:lpstr>Let’s do some Open Science with R and DataONE!</vt:lpstr>
    </vt:vector>
  </TitlesOfParts>
  <Company>NCEAS/U.C.S.B.</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Science?!  NCEAS Working Group on Open Access June 25, 2012</dc:title>
  <dc:creator>Mark Schildhauer</dc:creator>
  <cp:lastModifiedBy>Mark Schildhauer</cp:lastModifiedBy>
  <cp:revision>54</cp:revision>
  <dcterms:created xsi:type="dcterms:W3CDTF">2012-06-25T15:12:50Z</dcterms:created>
  <dcterms:modified xsi:type="dcterms:W3CDTF">2013-08-04T16:19:28Z</dcterms:modified>
</cp:coreProperties>
</file>